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334" r:id="rId13"/>
    <p:sldId id="335" r:id="rId14"/>
    <p:sldId id="336" r:id="rId15"/>
    <p:sldId id="270" r:id="rId16"/>
    <p:sldId id="291" r:id="rId17"/>
    <p:sldId id="263" r:id="rId18"/>
    <p:sldId id="277" r:id="rId19"/>
    <p:sldId id="271" r:id="rId20"/>
    <p:sldId id="272" r:id="rId21"/>
    <p:sldId id="274" r:id="rId22"/>
    <p:sldId id="273" r:id="rId23"/>
    <p:sldId id="275" r:id="rId24"/>
    <p:sldId id="337" r:id="rId25"/>
    <p:sldId id="276" r:id="rId26"/>
    <p:sldId id="310" r:id="rId27"/>
    <p:sldId id="311" r:id="rId28"/>
    <p:sldId id="312" r:id="rId29"/>
    <p:sldId id="292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90" r:id="rId38"/>
    <p:sldId id="293" r:id="rId39"/>
    <p:sldId id="285" r:id="rId40"/>
    <p:sldId id="286" r:id="rId41"/>
    <p:sldId id="294" r:id="rId42"/>
    <p:sldId id="289" r:id="rId43"/>
    <p:sldId id="287" r:id="rId44"/>
    <p:sldId id="313" r:id="rId45"/>
    <p:sldId id="295" r:id="rId46"/>
    <p:sldId id="297" r:id="rId47"/>
    <p:sldId id="296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269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7" r:id="rId70"/>
    <p:sldId id="338" r:id="rId71"/>
    <p:sldId id="322" r:id="rId72"/>
    <p:sldId id="323" r:id="rId73"/>
    <p:sldId id="324" r:id="rId74"/>
    <p:sldId id="325" r:id="rId75"/>
    <p:sldId id="328" r:id="rId76"/>
    <p:sldId id="329" r:id="rId77"/>
    <p:sldId id="330" r:id="rId78"/>
    <p:sldId id="332" r:id="rId79"/>
    <p:sldId id="331" r:id="rId80"/>
    <p:sldId id="341" r:id="rId81"/>
    <p:sldId id="333" r:id="rId82"/>
    <p:sldId id="339" r:id="rId83"/>
    <p:sldId id="340" r:id="rId84"/>
    <p:sldId id="342" r:id="rId85"/>
    <p:sldId id="344" r:id="rId86"/>
    <p:sldId id="345" r:id="rId87"/>
    <p:sldId id="346" r:id="rId88"/>
    <p:sldId id="347" r:id="rId89"/>
    <p:sldId id="343" r:id="rId90"/>
    <p:sldId id="348" r:id="rId91"/>
    <p:sldId id="349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769E6F-430C-404D-8334-2FDF63C258E7}">
          <p14:sldIdLst>
            <p14:sldId id="256"/>
            <p14:sldId id="257"/>
            <p14:sldId id="258"/>
            <p14:sldId id="260"/>
            <p14:sldId id="261"/>
            <p14:sldId id="262"/>
            <p14:sldId id="264"/>
            <p14:sldId id="265"/>
            <p14:sldId id="266"/>
            <p14:sldId id="267"/>
            <p14:sldId id="268"/>
            <p14:sldId id="334"/>
            <p14:sldId id="335"/>
            <p14:sldId id="336"/>
            <p14:sldId id="270"/>
            <p14:sldId id="291"/>
            <p14:sldId id="263"/>
            <p14:sldId id="277"/>
            <p14:sldId id="271"/>
            <p14:sldId id="272"/>
            <p14:sldId id="274"/>
            <p14:sldId id="273"/>
            <p14:sldId id="275"/>
            <p14:sldId id="337"/>
            <p14:sldId id="276"/>
            <p14:sldId id="310"/>
            <p14:sldId id="311"/>
            <p14:sldId id="312"/>
            <p14:sldId id="292"/>
            <p14:sldId id="278"/>
            <p14:sldId id="279"/>
            <p14:sldId id="280"/>
            <p14:sldId id="281"/>
            <p14:sldId id="282"/>
            <p14:sldId id="283"/>
            <p14:sldId id="284"/>
            <p14:sldId id="290"/>
          </p14:sldIdLst>
        </p14:section>
        <p14:section name="Untitled Section" id="{ECB4120F-94B7-49AF-87F9-A3CAB73B2F05}">
          <p14:sldIdLst>
            <p14:sldId id="293"/>
            <p14:sldId id="285"/>
            <p14:sldId id="286"/>
            <p14:sldId id="294"/>
            <p14:sldId id="289"/>
            <p14:sldId id="287"/>
            <p14:sldId id="313"/>
            <p14:sldId id="295"/>
            <p14:sldId id="297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269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7"/>
            <p14:sldId id="338"/>
            <p14:sldId id="322"/>
            <p14:sldId id="323"/>
            <p14:sldId id="324"/>
            <p14:sldId id="325"/>
            <p14:sldId id="328"/>
            <p14:sldId id="329"/>
            <p14:sldId id="330"/>
            <p14:sldId id="332"/>
            <p14:sldId id="331"/>
            <p14:sldId id="341"/>
            <p14:sldId id="333"/>
            <p14:sldId id="339"/>
            <p14:sldId id="340"/>
            <p14:sldId id="342"/>
            <p14:sldId id="344"/>
            <p14:sldId id="345"/>
            <p14:sldId id="346"/>
            <p14:sldId id="347"/>
            <p14:sldId id="343"/>
            <p14:sldId id="348"/>
            <p14:sldId id="3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15" autoAdjust="0"/>
    <p:restoredTop sz="94660"/>
  </p:normalViewPr>
  <p:slideViewPr>
    <p:cSldViewPr snapToGrid="0">
      <p:cViewPr varScale="1">
        <p:scale>
          <a:sx n="70" d="100"/>
          <a:sy n="70" d="100"/>
        </p:scale>
        <p:origin x="4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53085-EEA8-4E25-8C3B-3775389BDC94}" type="datetimeFigureOut">
              <a:rPr lang="en-ID" smtClean="0"/>
              <a:t>27/01/2022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5A202-CF14-4DAE-9D28-9DB1C92E71F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5430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53085-EEA8-4E25-8C3B-3775389BDC94}" type="datetimeFigureOut">
              <a:rPr lang="en-ID" smtClean="0"/>
              <a:t>27/01/2022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5A202-CF14-4DAE-9D28-9DB1C92E71F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100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53085-EEA8-4E25-8C3B-3775389BDC94}" type="datetimeFigureOut">
              <a:rPr lang="en-ID" smtClean="0"/>
              <a:t>27/01/2022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5A202-CF14-4DAE-9D28-9DB1C92E71F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2271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53085-EEA8-4E25-8C3B-3775389BDC94}" type="datetimeFigureOut">
              <a:rPr lang="en-ID" smtClean="0"/>
              <a:t>27/01/2022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5A202-CF14-4DAE-9D28-9DB1C92E71F8}" type="slidenum">
              <a:rPr lang="en-ID" smtClean="0"/>
              <a:t>‹#›</a:t>
            </a:fld>
            <a:endParaRPr lang="en-ID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667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53085-EEA8-4E25-8C3B-3775389BDC94}" type="datetimeFigureOut">
              <a:rPr lang="en-ID" smtClean="0"/>
              <a:t>27/01/2022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5A202-CF14-4DAE-9D28-9DB1C92E71F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5157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53085-EEA8-4E25-8C3B-3775389BDC94}" type="datetimeFigureOut">
              <a:rPr lang="en-ID" smtClean="0"/>
              <a:t>27/01/2022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5A202-CF14-4DAE-9D28-9DB1C92E71F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40893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53085-EEA8-4E25-8C3B-3775389BDC94}" type="datetimeFigureOut">
              <a:rPr lang="en-ID" smtClean="0"/>
              <a:t>27/01/2022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5A202-CF14-4DAE-9D28-9DB1C92E71F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681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53085-EEA8-4E25-8C3B-3775389BDC94}" type="datetimeFigureOut">
              <a:rPr lang="en-ID" smtClean="0"/>
              <a:t>27/01/2022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5A202-CF14-4DAE-9D28-9DB1C92E71F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8790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53085-EEA8-4E25-8C3B-3775389BDC94}" type="datetimeFigureOut">
              <a:rPr lang="en-ID" smtClean="0"/>
              <a:t>27/01/2022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5A202-CF14-4DAE-9D28-9DB1C92E71F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808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53085-EEA8-4E25-8C3B-3775389BDC94}" type="datetimeFigureOut">
              <a:rPr lang="en-ID" smtClean="0"/>
              <a:t>27/01/2022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5A202-CF14-4DAE-9D28-9DB1C92E71F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21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53085-EEA8-4E25-8C3B-3775389BDC94}" type="datetimeFigureOut">
              <a:rPr lang="en-ID" smtClean="0"/>
              <a:t>27/01/2022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5A202-CF14-4DAE-9D28-9DB1C92E71F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9571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53085-EEA8-4E25-8C3B-3775389BDC94}" type="datetimeFigureOut">
              <a:rPr lang="en-ID" smtClean="0"/>
              <a:t>27/01/2022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5A202-CF14-4DAE-9D28-9DB1C92E71F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440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53085-EEA8-4E25-8C3B-3775389BDC94}" type="datetimeFigureOut">
              <a:rPr lang="en-ID" smtClean="0"/>
              <a:t>27/01/2022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5A202-CF14-4DAE-9D28-9DB1C92E71F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72315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53085-EEA8-4E25-8C3B-3775389BDC94}" type="datetimeFigureOut">
              <a:rPr lang="en-ID" smtClean="0"/>
              <a:t>27/01/2022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5A202-CF14-4DAE-9D28-9DB1C92E71F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1414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53085-EEA8-4E25-8C3B-3775389BDC94}" type="datetimeFigureOut">
              <a:rPr lang="en-ID" smtClean="0"/>
              <a:t>27/01/2022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5A202-CF14-4DAE-9D28-9DB1C92E71F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0381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53085-EEA8-4E25-8C3B-3775389BDC94}" type="datetimeFigureOut">
              <a:rPr lang="en-ID" smtClean="0"/>
              <a:t>27/01/2022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5A202-CF14-4DAE-9D28-9DB1C92E71F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44720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53085-EEA8-4E25-8C3B-3775389BDC94}" type="datetimeFigureOut">
              <a:rPr lang="en-ID" smtClean="0"/>
              <a:t>27/01/2022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5A202-CF14-4DAE-9D28-9DB1C92E71F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0982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53085-EEA8-4E25-8C3B-3775389BDC94}" type="datetimeFigureOut">
              <a:rPr lang="en-ID" smtClean="0"/>
              <a:t>27/01/2022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5A202-CF14-4DAE-9D28-9DB1C92E71F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70804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4287-A901-4961-88AC-FAC796BD0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9493" y="2665918"/>
            <a:ext cx="8613013" cy="1526163"/>
          </a:xfrm>
        </p:spPr>
        <p:txBody>
          <a:bodyPr/>
          <a:lstStyle/>
          <a:p>
            <a:r>
              <a:rPr lang="en-US" dirty="0" err="1"/>
              <a:t>Laporan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Pertanggung</a:t>
            </a:r>
            <a:r>
              <a:rPr lang="en-US" dirty="0"/>
              <a:t> </a:t>
            </a:r>
            <a:r>
              <a:rPr lang="en-US" dirty="0" err="1"/>
              <a:t>Jawaban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0A193-3EA1-471A-A6B3-65841CA3F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7509" y="4668294"/>
            <a:ext cx="5034131" cy="1118144"/>
          </a:xfrm>
        </p:spPr>
        <p:txBody>
          <a:bodyPr/>
          <a:lstStyle/>
          <a:p>
            <a:r>
              <a:rPr lang="en-US" b="1" dirty="0">
                <a:latin typeface="Arial Narrow" panose="020B0606020202030204" pitchFamily="34" charset="0"/>
              </a:rPr>
              <a:t>PK. PMII ARYA SURALAYA BUMIAYU</a:t>
            </a:r>
          </a:p>
          <a:p>
            <a:r>
              <a:rPr lang="en-US" b="1" dirty="0">
                <a:latin typeface="Arial Narrow" panose="020B0606020202030204" pitchFamily="34" charset="0"/>
              </a:rPr>
              <a:t>PERIODE 2020/2021</a:t>
            </a:r>
            <a:endParaRPr lang="en-ID" b="1" dirty="0">
              <a:latin typeface="Arial Narrow" panose="020B06060202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EE608-DDE5-491D-93F2-B6D116554E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504" y="818330"/>
            <a:ext cx="1538989" cy="184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65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BF48-A70D-4C87-BDF8-01C0C880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482" y="341086"/>
            <a:ext cx="7813036" cy="1037771"/>
          </a:xfrm>
        </p:spPr>
        <p:txBody>
          <a:bodyPr/>
          <a:lstStyle/>
          <a:p>
            <a:r>
              <a:rPr lang="en-US" sz="2800" dirty="0">
                <a:solidFill>
                  <a:srgbClr val="FFFF00"/>
                </a:solidFill>
              </a:rPr>
              <a:t>RENCANA</a:t>
            </a:r>
            <a:br>
              <a:rPr lang="en-US" sz="2800" dirty="0">
                <a:solidFill>
                  <a:srgbClr val="FFFF00"/>
                </a:solidFill>
              </a:rPr>
            </a:br>
            <a:r>
              <a:rPr lang="en-US" sz="2800" dirty="0">
                <a:solidFill>
                  <a:srgbClr val="FFFF00"/>
                </a:solidFill>
              </a:rPr>
              <a:t>Program KERJA  PERIODE 2021/2022</a:t>
            </a:r>
            <a:endParaRPr lang="en-ID" dirty="0">
              <a:solidFill>
                <a:srgbClr val="FFFF00"/>
              </a:solidFill>
            </a:endParaRP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BC9D946A-1C5A-4AB3-BB92-6FDEB4E0FE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940416"/>
              </p:ext>
            </p:extLst>
          </p:nvPr>
        </p:nvGraphicFramePr>
        <p:xfrm>
          <a:off x="919164" y="2162631"/>
          <a:ext cx="5710236" cy="3065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191">
                  <a:extLst>
                    <a:ext uri="{9D8B030D-6E8A-4147-A177-3AD203B41FA5}">
                      <a16:colId xmlns:a16="http://schemas.microsoft.com/office/drawing/2014/main" val="3727774941"/>
                    </a:ext>
                  </a:extLst>
                </a:gridCol>
                <a:gridCol w="2542927">
                  <a:extLst>
                    <a:ext uri="{9D8B030D-6E8A-4147-A177-3AD203B41FA5}">
                      <a16:colId xmlns:a16="http://schemas.microsoft.com/office/drawing/2014/main" val="3539943545"/>
                    </a:ext>
                  </a:extLst>
                </a:gridCol>
                <a:gridCol w="1427559">
                  <a:extLst>
                    <a:ext uri="{9D8B030D-6E8A-4147-A177-3AD203B41FA5}">
                      <a16:colId xmlns:a16="http://schemas.microsoft.com/office/drawing/2014/main" val="2481281464"/>
                    </a:ext>
                  </a:extLst>
                </a:gridCol>
                <a:gridCol w="1427559">
                  <a:extLst>
                    <a:ext uri="{9D8B030D-6E8A-4147-A177-3AD203B41FA5}">
                      <a16:colId xmlns:a16="http://schemas.microsoft.com/office/drawing/2014/main" val="1841030157"/>
                    </a:ext>
                  </a:extLst>
                </a:gridCol>
              </a:tblGrid>
              <a:tr h="381833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Kerja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Realisasi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Program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Kerja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91274"/>
                  </a:ext>
                </a:extLst>
              </a:tr>
              <a:tr h="381833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099204"/>
                  </a:ext>
                </a:extLst>
              </a:tr>
              <a:tr h="3818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Rutinan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Sowan-sowan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70816"/>
                  </a:ext>
                </a:extLst>
              </a:tr>
              <a:tr h="3818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Menampung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brebes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Selatan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620891"/>
                  </a:ext>
                </a:extLst>
              </a:tr>
              <a:tr h="3818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Membangun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Relasi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PMII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Luar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-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279451"/>
                  </a:ext>
                </a:extLst>
              </a:tr>
              <a:tr h="381833">
                <a:tc>
                  <a:txBody>
                    <a:bodyPr/>
                    <a:lstStyle/>
                    <a:p>
                      <a:r>
                        <a:rPr lang="en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Liga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OKP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Brebes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Selatan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4AE5BE07-0E73-4429-9292-6A053A58F34C}"/>
              </a:ext>
            </a:extLst>
          </p:cNvPr>
          <p:cNvSpPr txBox="1">
            <a:spLocks/>
          </p:cNvSpPr>
          <p:nvPr/>
        </p:nvSpPr>
        <p:spPr>
          <a:xfrm>
            <a:off x="793423" y="1398816"/>
            <a:ext cx="4946978" cy="747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e.  </a:t>
            </a:r>
            <a:r>
              <a:rPr lang="en-US" sz="1800" dirty="0"/>
              <a:t>Biro HUBUNGAN OKP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2813945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BF48-A70D-4C87-BDF8-01C0C880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482" y="341086"/>
            <a:ext cx="7813036" cy="1037771"/>
          </a:xfrm>
        </p:spPr>
        <p:txBody>
          <a:bodyPr/>
          <a:lstStyle/>
          <a:p>
            <a:r>
              <a:rPr lang="en-US" sz="2800" dirty="0"/>
              <a:t>Program KERJA  PERIODE 2021/2022</a:t>
            </a:r>
            <a:endParaRPr lang="en-ID" dirty="0"/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BC9D946A-1C5A-4AB3-BB92-6FDEB4E0FE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05943"/>
              </p:ext>
            </p:extLst>
          </p:nvPr>
        </p:nvGraphicFramePr>
        <p:xfrm>
          <a:off x="919164" y="1946731"/>
          <a:ext cx="5443536" cy="2043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336">
                  <a:extLst>
                    <a:ext uri="{9D8B030D-6E8A-4147-A177-3AD203B41FA5}">
                      <a16:colId xmlns:a16="http://schemas.microsoft.com/office/drawing/2014/main" val="3727774941"/>
                    </a:ext>
                  </a:extLst>
                </a:gridCol>
                <a:gridCol w="2180432">
                  <a:extLst>
                    <a:ext uri="{9D8B030D-6E8A-4147-A177-3AD203B41FA5}">
                      <a16:colId xmlns:a16="http://schemas.microsoft.com/office/drawing/2014/main" val="3539943545"/>
                    </a:ext>
                  </a:extLst>
                </a:gridCol>
                <a:gridCol w="1360884">
                  <a:extLst>
                    <a:ext uri="{9D8B030D-6E8A-4147-A177-3AD203B41FA5}">
                      <a16:colId xmlns:a16="http://schemas.microsoft.com/office/drawing/2014/main" val="2481281464"/>
                    </a:ext>
                  </a:extLst>
                </a:gridCol>
                <a:gridCol w="1360884">
                  <a:extLst>
                    <a:ext uri="{9D8B030D-6E8A-4147-A177-3AD203B41FA5}">
                      <a16:colId xmlns:a16="http://schemas.microsoft.com/office/drawing/2014/main" val="1841030157"/>
                    </a:ext>
                  </a:extLst>
                </a:gridCol>
              </a:tblGrid>
              <a:tr h="381833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Kerja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Realisasi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Program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Kerja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91274"/>
                  </a:ext>
                </a:extLst>
              </a:tr>
              <a:tr h="381833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099204"/>
                  </a:ext>
                </a:extLst>
              </a:tr>
              <a:tr h="3818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utinan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Ad-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Dibai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70816"/>
                  </a:ext>
                </a:extLst>
              </a:tr>
              <a:tr h="3818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Kajian Matan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Safinnatunnajah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620891"/>
                  </a:ext>
                </a:extLst>
              </a:tr>
            </a:tbl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4AE5BE07-0E73-4429-9292-6A053A58F34C}"/>
              </a:ext>
            </a:extLst>
          </p:cNvPr>
          <p:cNvSpPr txBox="1">
            <a:spLocks/>
          </p:cNvSpPr>
          <p:nvPr/>
        </p:nvSpPr>
        <p:spPr>
          <a:xfrm>
            <a:off x="329596" y="1233717"/>
            <a:ext cx="5016859" cy="713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E.  </a:t>
            </a:r>
            <a:r>
              <a:rPr lang="en-US" sz="1800" dirty="0"/>
              <a:t>Biro Kajian dan </a:t>
            </a:r>
            <a:r>
              <a:rPr lang="en-US" sz="1800" dirty="0" err="1"/>
              <a:t>dakwah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3660434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1DF5-02DC-4FB4-84CC-68C4D417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952713"/>
            <a:ext cx="10353761" cy="2952573"/>
          </a:xfrm>
        </p:spPr>
        <p:txBody>
          <a:bodyPr>
            <a:normAutofit/>
          </a:bodyPr>
          <a:lstStyle/>
          <a:p>
            <a:r>
              <a:rPr lang="en-US" sz="7200" dirty="0"/>
              <a:t>KONDISI KADERISASI</a:t>
            </a:r>
            <a:endParaRPr lang="en-ID" sz="7200" dirty="0"/>
          </a:p>
        </p:txBody>
      </p:sp>
    </p:spTree>
    <p:extLst>
      <p:ext uri="{BB962C8B-B14F-4D97-AF65-F5344CB8AC3E}">
        <p14:creationId xmlns:p14="http://schemas.microsoft.com/office/powerpoint/2010/main" val="2533913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24747-D508-4011-B6ED-ED7C7D49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kaderisasi</a:t>
            </a:r>
            <a:r>
              <a:rPr lang="en-US" dirty="0"/>
              <a:t> internal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BD88D-FD38-4DCB-B893-ED5E28C9C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Kondisi</a:t>
            </a:r>
            <a:r>
              <a:rPr lang="en-US" dirty="0"/>
              <a:t> :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19BD1-E564-4668-A723-7BA090C10D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ID" dirty="0" err="1"/>
              <a:t>Regulasi</a:t>
            </a:r>
            <a:r>
              <a:rPr lang="en-ID" dirty="0"/>
              <a:t> </a:t>
            </a:r>
            <a:r>
              <a:rPr lang="en-ID" dirty="0" err="1"/>
              <a:t>kader</a:t>
            </a:r>
            <a:r>
              <a:rPr lang="en-ID" dirty="0"/>
              <a:t>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,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mapaba</a:t>
            </a:r>
            <a:r>
              <a:rPr lang="en-ID" dirty="0"/>
              <a:t> </a:t>
            </a:r>
            <a:r>
              <a:rPr lang="en-ID" dirty="0" err="1"/>
              <a:t>tahun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terbilang</a:t>
            </a:r>
            <a:r>
              <a:rPr lang="en-ID" dirty="0"/>
              <a:t> </a:t>
            </a:r>
            <a:r>
              <a:rPr lang="en-ID" dirty="0" err="1"/>
              <a:t>angkanya</a:t>
            </a:r>
            <a:r>
              <a:rPr lang="en-ID" dirty="0"/>
              <a:t> </a:t>
            </a:r>
            <a:r>
              <a:rPr lang="en-ID" dirty="0" err="1"/>
              <a:t>lumayan</a:t>
            </a:r>
            <a:r>
              <a:rPr lang="en-ID" dirty="0"/>
              <a:t>, </a:t>
            </a:r>
            <a:r>
              <a:rPr lang="en-ID" dirty="0" err="1"/>
              <a:t>mencapai</a:t>
            </a:r>
            <a:r>
              <a:rPr lang="en-ID" dirty="0"/>
              <a:t> 68 </a:t>
            </a:r>
            <a:r>
              <a:rPr lang="en-ID" dirty="0" err="1"/>
              <a:t>gelintir</a:t>
            </a:r>
            <a:r>
              <a:rPr lang="en-ID" dirty="0"/>
              <a:t> orang, dan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pengkaderan</a:t>
            </a:r>
            <a:r>
              <a:rPr lang="en-ID" dirty="0"/>
              <a:t> </a:t>
            </a:r>
            <a:r>
              <a:rPr lang="en-ID" dirty="0" err="1"/>
              <a:t>pasca</a:t>
            </a:r>
            <a:r>
              <a:rPr lang="en-ID" dirty="0"/>
              <a:t> </a:t>
            </a:r>
            <a:r>
              <a:rPr lang="en-ID" dirty="0" err="1"/>
              <a:t>mapaba</a:t>
            </a:r>
            <a:r>
              <a:rPr lang="en-ID" dirty="0"/>
              <a:t> </a:t>
            </a:r>
            <a:r>
              <a:rPr lang="en-ID" dirty="0" err="1"/>
              <a:t>nya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mentoring, </a:t>
            </a:r>
            <a:r>
              <a:rPr lang="en-ID" dirty="0" err="1"/>
              <a:t>pembimbingan</a:t>
            </a:r>
            <a:r>
              <a:rPr lang="en-ID" dirty="0"/>
              <a:t> </a:t>
            </a:r>
            <a:r>
              <a:rPr lang="en-ID" dirty="0" err="1"/>
              <a:t>kader</a:t>
            </a:r>
            <a:r>
              <a:rPr lang="en-ID" dirty="0"/>
              <a:t> </a:t>
            </a:r>
            <a:r>
              <a:rPr lang="en-ID" dirty="0" err="1"/>
              <a:t>agak</a:t>
            </a:r>
            <a:r>
              <a:rPr lang="en-ID" dirty="0"/>
              <a:t> </a:t>
            </a:r>
            <a:r>
              <a:rPr lang="en-ID" dirty="0" err="1"/>
              <a:t>terkontrol</a:t>
            </a:r>
            <a:r>
              <a:rPr lang="en-ID" dirty="0"/>
              <a:t>. </a:t>
            </a:r>
            <a:r>
              <a:rPr lang="en-ID" dirty="0" err="1"/>
              <a:t>Minat</a:t>
            </a:r>
            <a:r>
              <a:rPr lang="en-ID" dirty="0"/>
              <a:t> </a:t>
            </a:r>
            <a:r>
              <a:rPr lang="en-ID" dirty="0" err="1"/>
              <a:t>sahabat</a:t>
            </a:r>
            <a:r>
              <a:rPr lang="en-ID" dirty="0"/>
              <a:t> </a:t>
            </a:r>
            <a:r>
              <a:rPr lang="en-ID" dirty="0" err="1"/>
              <a:t>sahabati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berorganisasi</a:t>
            </a:r>
            <a:r>
              <a:rPr lang="en-ID" dirty="0"/>
              <a:t> </a:t>
            </a:r>
            <a:r>
              <a:rPr lang="en-ID" dirty="0" err="1"/>
              <a:t>khususnya</a:t>
            </a:r>
            <a:r>
              <a:rPr lang="en-ID" dirty="0"/>
              <a:t> di PMII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meningkat</a:t>
            </a:r>
            <a:r>
              <a:rPr lang="en-ID" dirty="0"/>
              <a:t>, </a:t>
            </a:r>
            <a:r>
              <a:rPr lang="en-ID" dirty="0" err="1"/>
              <a:t>dilihat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angka</a:t>
            </a:r>
            <a:r>
              <a:rPr lang="en-ID" dirty="0"/>
              <a:t> yang </a:t>
            </a:r>
            <a:r>
              <a:rPr lang="en-ID" dirty="0" err="1"/>
              <a:t>bertahan</a:t>
            </a:r>
            <a:r>
              <a:rPr lang="en-ID" dirty="0"/>
              <a:t> </a:t>
            </a:r>
            <a:r>
              <a:rPr lang="en-ID" dirty="0" err="1"/>
              <a:t>sampai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. Kader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melaksanakan</a:t>
            </a:r>
            <a:r>
              <a:rPr lang="en-ID" dirty="0"/>
              <a:t> PKD </a:t>
            </a:r>
            <a:r>
              <a:rPr lang="en-ID" dirty="0" err="1"/>
              <a:t>berjumlah</a:t>
            </a:r>
            <a:r>
              <a:rPr lang="en-ID" dirty="0"/>
              <a:t> 10,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kader</a:t>
            </a:r>
            <a:r>
              <a:rPr lang="en-ID" dirty="0"/>
              <a:t> </a:t>
            </a:r>
            <a:r>
              <a:rPr lang="en-ID" dirty="0" err="1"/>
              <a:t>mengikuti</a:t>
            </a:r>
            <a:r>
              <a:rPr lang="en-ID" dirty="0"/>
              <a:t> 4 </a:t>
            </a:r>
            <a:r>
              <a:rPr lang="en-ID" dirty="0" err="1"/>
              <a:t>kegiatan</a:t>
            </a:r>
            <a:r>
              <a:rPr lang="en-ID" dirty="0"/>
              <a:t> </a:t>
            </a:r>
            <a:r>
              <a:rPr lang="en-ID" dirty="0" err="1"/>
              <a:t>kaderisasi</a:t>
            </a:r>
            <a:r>
              <a:rPr lang="en-ID" dirty="0"/>
              <a:t> Non Formal (7 SIG, 1 SPH, 2 SPK, 1 </a:t>
            </a:r>
            <a:r>
              <a:rPr lang="en-ID" dirty="0" err="1"/>
              <a:t>Sekolah</a:t>
            </a:r>
            <a:r>
              <a:rPr lang="en-ID" dirty="0"/>
              <a:t> Basis), yang </a:t>
            </a:r>
            <a:r>
              <a:rPr lang="en-ID" dirty="0" err="1"/>
              <a:t>mengikuti</a:t>
            </a:r>
            <a:r>
              <a:rPr lang="en-ID" dirty="0"/>
              <a:t> </a:t>
            </a:r>
            <a:r>
              <a:rPr lang="en-ID" dirty="0" err="1"/>
              <a:t>jenjang</a:t>
            </a:r>
            <a:r>
              <a:rPr lang="en-ID" dirty="0"/>
              <a:t> PKL </a:t>
            </a:r>
            <a:r>
              <a:rPr lang="en-ID" dirty="0" err="1"/>
              <a:t>berjumlah</a:t>
            </a:r>
            <a:r>
              <a:rPr lang="en-ID" dirty="0"/>
              <a:t> 4.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D7DCB-B9B0-424E-BC8D-D45587363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Hambatan</a:t>
            </a:r>
            <a:r>
              <a:rPr lang="en-US" dirty="0"/>
              <a:t> :</a:t>
            </a:r>
            <a:endParaRPr lang="en-ID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3EF884-2D5D-4699-B382-673BAE236E2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ID" dirty="0" err="1"/>
              <a:t>Pembimbingan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pasca</a:t>
            </a:r>
            <a:r>
              <a:rPr lang="en-ID" dirty="0"/>
              <a:t> </a:t>
            </a:r>
            <a:r>
              <a:rPr lang="en-ID" dirty="0" err="1"/>
              <a:t>mapaba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terbilang</a:t>
            </a:r>
            <a:r>
              <a:rPr lang="en-ID" dirty="0"/>
              <a:t> </a:t>
            </a:r>
            <a:r>
              <a:rPr lang="en-ID" dirty="0" err="1"/>
              <a:t>kurang</a:t>
            </a:r>
            <a:r>
              <a:rPr lang="en-ID" dirty="0"/>
              <a:t>, </a:t>
            </a:r>
            <a:r>
              <a:rPr lang="en-ID" dirty="0" err="1"/>
              <a:t>dikarenakan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faktor</a:t>
            </a:r>
            <a:r>
              <a:rPr lang="en-ID" dirty="0"/>
              <a:t> yang </a:t>
            </a:r>
            <a:r>
              <a:rPr lang="en-ID" dirty="0" err="1"/>
              <a:t>terindikasi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lain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maksimalnya</a:t>
            </a:r>
            <a:r>
              <a:rPr lang="en-ID" dirty="0"/>
              <a:t> mentor, </a:t>
            </a:r>
            <a:r>
              <a:rPr lang="en-ID" dirty="0" err="1"/>
              <a:t>kesibukan</a:t>
            </a:r>
            <a:r>
              <a:rPr lang="en-ID" dirty="0"/>
              <a:t> para </a:t>
            </a:r>
            <a:r>
              <a:rPr lang="en-ID" dirty="0" err="1"/>
              <a:t>anggota</a:t>
            </a:r>
            <a:r>
              <a:rPr lang="en-ID" dirty="0"/>
              <a:t> yang </a:t>
            </a:r>
            <a:r>
              <a:rPr lang="en-ID" dirty="0" err="1"/>
              <a:t>dimentoring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mengikuti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organisasi</a:t>
            </a:r>
            <a:r>
              <a:rPr lang="en-ID" dirty="0"/>
              <a:t> lain </a:t>
            </a:r>
            <a:r>
              <a:rPr lang="en-ID" dirty="0" err="1"/>
              <a:t>khususnya</a:t>
            </a:r>
            <a:r>
              <a:rPr lang="en-ID" dirty="0"/>
              <a:t> di internal </a:t>
            </a:r>
            <a:r>
              <a:rPr lang="en-ID" dirty="0" err="1"/>
              <a:t>kampus</a:t>
            </a:r>
            <a:r>
              <a:rPr lang="en-ID" dirty="0"/>
              <a:t>, </a:t>
            </a:r>
            <a:r>
              <a:rPr lang="en-ID" dirty="0" err="1"/>
              <a:t>perihal</a:t>
            </a:r>
            <a:r>
              <a:rPr lang="en-ID" dirty="0"/>
              <a:t> </a:t>
            </a:r>
            <a:r>
              <a:rPr lang="en-ID" dirty="0" err="1"/>
              <a:t>manajemen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perkuliahan</a:t>
            </a:r>
            <a:r>
              <a:rPr lang="en-ID" dirty="0"/>
              <a:t>, dan rasa </a:t>
            </a:r>
            <a:r>
              <a:rPr lang="en-ID" dirty="0" err="1"/>
              <a:t>memiliki</a:t>
            </a:r>
            <a:r>
              <a:rPr lang="en-ID" dirty="0"/>
              <a:t> PMII </a:t>
            </a:r>
            <a:r>
              <a:rPr lang="en-ID" dirty="0" err="1"/>
              <a:t>nya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terbilang</a:t>
            </a:r>
            <a:r>
              <a:rPr lang="en-ID" dirty="0"/>
              <a:t> minim. </a:t>
            </a:r>
            <a:r>
              <a:rPr lang="en-ID" dirty="0" err="1"/>
              <a:t>Pembimbingan</a:t>
            </a:r>
            <a:r>
              <a:rPr lang="en-ID" dirty="0"/>
              <a:t> </a:t>
            </a:r>
            <a:r>
              <a:rPr lang="en-ID" dirty="0" err="1"/>
              <a:t>kader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PKD juga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kurang</a:t>
            </a:r>
            <a:r>
              <a:rPr lang="en-ID" dirty="0"/>
              <a:t>, </a:t>
            </a:r>
            <a:r>
              <a:rPr lang="en-ID" dirty="0" err="1"/>
              <a:t>faktornya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lain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terbentuknya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pengawalan</a:t>
            </a:r>
            <a:r>
              <a:rPr lang="en-ID" dirty="0"/>
              <a:t> yang </a:t>
            </a:r>
            <a:r>
              <a:rPr lang="en-ID" dirty="0" err="1"/>
              <a:t>terstruktur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kader</a:t>
            </a:r>
            <a:r>
              <a:rPr lang="en-ID" dirty="0"/>
              <a:t> </a:t>
            </a:r>
            <a:r>
              <a:rPr lang="en-ID" dirty="0" err="1"/>
              <a:t>pasca</a:t>
            </a:r>
            <a:r>
              <a:rPr lang="en-ID" dirty="0"/>
              <a:t> PKD,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banyak</a:t>
            </a:r>
            <a:r>
              <a:rPr lang="en-ID" dirty="0"/>
              <a:t> yang </a:t>
            </a:r>
            <a:r>
              <a:rPr lang="en-ID" dirty="0" err="1"/>
              <a:t>terbagi</a:t>
            </a:r>
            <a:r>
              <a:rPr lang="en-ID" dirty="0"/>
              <a:t> </a:t>
            </a:r>
            <a:r>
              <a:rPr lang="en-ID" dirty="0" err="1"/>
              <a:t>waktunya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hal</a:t>
            </a:r>
            <a:r>
              <a:rPr lang="en-ID" dirty="0"/>
              <a:t> lain.</a:t>
            </a:r>
          </a:p>
        </p:txBody>
      </p:sp>
    </p:spTree>
    <p:extLst>
      <p:ext uri="{BB962C8B-B14F-4D97-AF65-F5344CB8AC3E}">
        <p14:creationId xmlns:p14="http://schemas.microsoft.com/office/powerpoint/2010/main" val="875239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24747-D508-4011-B6ED-ED7C7D498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kaderisasi</a:t>
            </a:r>
            <a:r>
              <a:rPr lang="en-US" dirty="0"/>
              <a:t> EKSTERNAL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BD88D-FD38-4DCB-B893-ED5E28C9C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Kondisi</a:t>
            </a:r>
            <a:r>
              <a:rPr lang="en-US" dirty="0"/>
              <a:t> :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19BD1-E564-4668-A723-7BA090C10D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regulasi</a:t>
            </a:r>
            <a:r>
              <a:rPr lang="en-ID" dirty="0"/>
              <a:t> </a:t>
            </a:r>
            <a:r>
              <a:rPr lang="en-ID" dirty="0" err="1"/>
              <a:t>kaderisasi</a:t>
            </a:r>
            <a:r>
              <a:rPr lang="en-ID" dirty="0"/>
              <a:t> di </a:t>
            </a:r>
            <a:r>
              <a:rPr lang="en-ID" dirty="0" err="1"/>
              <a:t>eksternal</a:t>
            </a:r>
            <a:r>
              <a:rPr lang="en-ID" dirty="0"/>
              <a:t> PMII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dibilang</a:t>
            </a:r>
            <a:r>
              <a:rPr lang="en-ID" dirty="0"/>
              <a:t>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, </a:t>
            </a:r>
            <a:r>
              <a:rPr lang="en-ID" dirty="0" err="1"/>
              <a:t>khususnya</a:t>
            </a:r>
            <a:r>
              <a:rPr lang="en-ID" dirty="0"/>
              <a:t> di internal </a:t>
            </a:r>
            <a:r>
              <a:rPr lang="en-ID" dirty="0" err="1"/>
              <a:t>kampus</a:t>
            </a:r>
            <a:r>
              <a:rPr lang="en-ID" dirty="0"/>
              <a:t>,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maupun</a:t>
            </a:r>
            <a:r>
              <a:rPr lang="en-ID" dirty="0"/>
              <a:t> </a:t>
            </a:r>
            <a:r>
              <a:rPr lang="en-ID" dirty="0" err="1"/>
              <a:t>kader</a:t>
            </a:r>
            <a:r>
              <a:rPr lang="en-ID" dirty="0"/>
              <a:t> yang </a:t>
            </a:r>
            <a:r>
              <a:rPr lang="en-ID" dirty="0" err="1"/>
              <a:t>menempati</a:t>
            </a:r>
            <a:r>
              <a:rPr lang="en-ID" dirty="0"/>
              <a:t> </a:t>
            </a:r>
            <a:r>
              <a:rPr lang="en-ID" dirty="0" err="1"/>
              <a:t>posisi</a:t>
            </a:r>
            <a:r>
              <a:rPr lang="en-ID" dirty="0"/>
              <a:t> di </a:t>
            </a:r>
            <a:r>
              <a:rPr lang="en-ID" dirty="0" err="1"/>
              <a:t>ormawa</a:t>
            </a:r>
            <a:r>
              <a:rPr lang="en-ID" dirty="0"/>
              <a:t>,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yang </a:t>
            </a:r>
            <a:r>
              <a:rPr lang="en-ID" dirty="0" err="1"/>
              <a:t>mengamankan</a:t>
            </a:r>
            <a:r>
              <a:rPr lang="en-ID" dirty="0"/>
              <a:t> </a:t>
            </a:r>
            <a:r>
              <a:rPr lang="en-ID" dirty="0" err="1"/>
              <a:t>posisi</a:t>
            </a:r>
            <a:r>
              <a:rPr lang="en-ID" dirty="0"/>
              <a:t> </a:t>
            </a:r>
            <a:r>
              <a:rPr lang="en-ID" dirty="0" err="1"/>
              <a:t>ketua</a:t>
            </a:r>
            <a:r>
              <a:rPr lang="en-ID" dirty="0"/>
              <a:t>, dan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pengawalan</a:t>
            </a:r>
            <a:r>
              <a:rPr lang="en-ID" dirty="0"/>
              <a:t> </a:t>
            </a:r>
            <a:r>
              <a:rPr lang="en-ID" dirty="0" err="1"/>
              <a:t>kadernya</a:t>
            </a:r>
            <a:r>
              <a:rPr lang="en-ID" dirty="0"/>
              <a:t> juga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. </a:t>
            </a:r>
            <a:r>
              <a:rPr lang="en-ID" dirty="0" err="1"/>
              <a:t>Kualitas</a:t>
            </a:r>
            <a:r>
              <a:rPr lang="en-ID" dirty="0"/>
              <a:t> </a:t>
            </a:r>
            <a:r>
              <a:rPr lang="en-ID" dirty="0" err="1"/>
              <a:t>kader</a:t>
            </a:r>
            <a:r>
              <a:rPr lang="en-ID" dirty="0"/>
              <a:t> yang </a:t>
            </a:r>
            <a:r>
              <a:rPr lang="en-ID" dirty="0" err="1"/>
              <a:t>disajikan</a:t>
            </a:r>
            <a:r>
              <a:rPr lang="en-ID" dirty="0"/>
              <a:t> di internal </a:t>
            </a:r>
            <a:r>
              <a:rPr lang="en-ID" dirty="0" err="1"/>
              <a:t>kampus</a:t>
            </a:r>
            <a:r>
              <a:rPr lang="en-ID" dirty="0"/>
              <a:t>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, </a:t>
            </a:r>
            <a:r>
              <a:rPr lang="en-ID" dirty="0" err="1"/>
              <a:t>khususnya</a:t>
            </a:r>
            <a:r>
              <a:rPr lang="en-ID" dirty="0"/>
              <a:t> </a:t>
            </a:r>
            <a:r>
              <a:rPr lang="en-ID" dirty="0" err="1"/>
              <a:t>perihal</a:t>
            </a:r>
            <a:r>
              <a:rPr lang="en-ID" dirty="0"/>
              <a:t> </a:t>
            </a:r>
            <a:r>
              <a:rPr lang="en-ID" dirty="0" err="1"/>
              <a:t>profesionalitas</a:t>
            </a:r>
            <a:r>
              <a:rPr lang="en-ID" dirty="0"/>
              <a:t>,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maupun</a:t>
            </a:r>
            <a:r>
              <a:rPr lang="en-ID" dirty="0"/>
              <a:t> </a:t>
            </a:r>
            <a:r>
              <a:rPr lang="en-ID" dirty="0" err="1"/>
              <a:t>kader</a:t>
            </a:r>
            <a:r>
              <a:rPr lang="en-ID" dirty="0"/>
              <a:t> PMII yang </a:t>
            </a:r>
            <a:r>
              <a:rPr lang="en-ID" dirty="0" err="1"/>
              <a:t>menempati</a:t>
            </a:r>
            <a:r>
              <a:rPr lang="en-ID" dirty="0"/>
              <a:t> </a:t>
            </a:r>
            <a:r>
              <a:rPr lang="en-ID" dirty="0" err="1"/>
              <a:t>posisi</a:t>
            </a:r>
            <a:r>
              <a:rPr lang="en-ID" dirty="0"/>
              <a:t> di internal </a:t>
            </a:r>
            <a:r>
              <a:rPr lang="en-ID" dirty="0" err="1"/>
              <a:t>masih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menjalankan</a:t>
            </a:r>
            <a:r>
              <a:rPr lang="en-ID" dirty="0"/>
              <a:t> </a:t>
            </a:r>
            <a:r>
              <a:rPr lang="en-ID" dirty="0" err="1"/>
              <a:t>tugasnya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, dan </a:t>
            </a:r>
            <a:r>
              <a:rPr lang="en-ID" dirty="0" err="1"/>
              <a:t>tetap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meninggalkan</a:t>
            </a:r>
            <a:r>
              <a:rPr lang="en-ID" dirty="0"/>
              <a:t> PMII.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0D7DCB-B9B0-424E-BC8D-D45587363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Hambatan</a:t>
            </a:r>
            <a:r>
              <a:rPr lang="en-US" dirty="0"/>
              <a:t> :</a:t>
            </a:r>
            <a:endParaRPr lang="en-ID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3EF884-2D5D-4699-B382-673BAE236E2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ID" dirty="0"/>
              <a:t>Ketika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maupun</a:t>
            </a:r>
            <a:r>
              <a:rPr lang="en-ID" dirty="0"/>
              <a:t> </a:t>
            </a:r>
            <a:r>
              <a:rPr lang="en-ID" dirty="0" err="1"/>
              <a:t>kader</a:t>
            </a:r>
            <a:r>
              <a:rPr lang="en-ID" dirty="0"/>
              <a:t> </a:t>
            </a:r>
            <a:r>
              <a:rPr lang="en-ID" dirty="0" err="1"/>
              <a:t>menempati</a:t>
            </a:r>
            <a:r>
              <a:rPr lang="en-ID" dirty="0"/>
              <a:t> </a:t>
            </a:r>
            <a:r>
              <a:rPr lang="en-ID" dirty="0" err="1"/>
              <a:t>posisi</a:t>
            </a:r>
            <a:r>
              <a:rPr lang="en-ID" dirty="0"/>
              <a:t> di internal </a:t>
            </a:r>
            <a:r>
              <a:rPr lang="en-ID" dirty="0" err="1"/>
              <a:t>kampus</a:t>
            </a:r>
            <a:r>
              <a:rPr lang="en-ID" dirty="0"/>
              <a:t>, </a:t>
            </a:r>
            <a:r>
              <a:rPr lang="en-ID" dirty="0" err="1"/>
              <a:t>seringkali</a:t>
            </a:r>
            <a:r>
              <a:rPr lang="en-ID" dirty="0"/>
              <a:t> </a:t>
            </a:r>
            <a:r>
              <a:rPr lang="en-ID" dirty="0" err="1"/>
              <a:t>lupa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PMII, </a:t>
            </a:r>
            <a:r>
              <a:rPr lang="en-ID" dirty="0" err="1"/>
              <a:t>waktu</a:t>
            </a:r>
            <a:r>
              <a:rPr lang="en-ID" dirty="0"/>
              <a:t> dan </a:t>
            </a:r>
            <a:r>
              <a:rPr lang="en-ID" dirty="0" err="1"/>
              <a:t>tenaganya</a:t>
            </a:r>
            <a:r>
              <a:rPr lang="en-ID" dirty="0"/>
              <a:t> </a:t>
            </a:r>
            <a:r>
              <a:rPr lang="en-ID" dirty="0" err="1"/>
              <a:t>didedikasikan</a:t>
            </a:r>
            <a:r>
              <a:rPr lang="en-ID" dirty="0"/>
              <a:t> </a:t>
            </a:r>
            <a:r>
              <a:rPr lang="en-ID" dirty="0" err="1"/>
              <a:t>penuh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internal </a:t>
            </a:r>
            <a:r>
              <a:rPr lang="en-ID" dirty="0" err="1"/>
              <a:t>kampus</a:t>
            </a:r>
            <a:r>
              <a:rPr lang="en-ID" dirty="0"/>
              <a:t>, </a:t>
            </a:r>
            <a:r>
              <a:rPr lang="en-ID" dirty="0" err="1"/>
              <a:t>ketersediaan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</a:t>
            </a:r>
            <a:r>
              <a:rPr lang="en-ID" dirty="0" err="1"/>
              <a:t>seringkali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hambatan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menghadiri</a:t>
            </a:r>
            <a:r>
              <a:rPr lang="en-ID" dirty="0"/>
              <a:t> </a:t>
            </a:r>
            <a:r>
              <a:rPr lang="en-ID" dirty="0" err="1"/>
              <a:t>ataupun</a:t>
            </a:r>
            <a:r>
              <a:rPr lang="en-ID" dirty="0"/>
              <a:t> </a:t>
            </a:r>
            <a:r>
              <a:rPr lang="en-ID" dirty="0" err="1"/>
              <a:t>berkontribusi</a:t>
            </a:r>
            <a:r>
              <a:rPr lang="en-ID" dirty="0"/>
              <a:t> di PMII.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maupun</a:t>
            </a:r>
            <a:r>
              <a:rPr lang="en-ID" dirty="0"/>
              <a:t> </a:t>
            </a:r>
            <a:r>
              <a:rPr lang="en-ID" dirty="0" err="1"/>
              <a:t>kader</a:t>
            </a:r>
            <a:r>
              <a:rPr lang="en-ID" dirty="0"/>
              <a:t> yang </a:t>
            </a:r>
            <a:r>
              <a:rPr lang="en-ID" dirty="0" err="1"/>
              <a:t>berproses</a:t>
            </a:r>
            <a:r>
              <a:rPr lang="en-ID" dirty="0"/>
              <a:t> di internal </a:t>
            </a:r>
            <a:r>
              <a:rPr lang="en-ID" dirty="0" err="1"/>
              <a:t>rawan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membawa</a:t>
            </a:r>
            <a:r>
              <a:rPr lang="en-ID" dirty="0"/>
              <a:t> </a:t>
            </a:r>
            <a:r>
              <a:rPr lang="en-ID" dirty="0" err="1"/>
              <a:t>nama</a:t>
            </a:r>
            <a:r>
              <a:rPr lang="en-ID" dirty="0"/>
              <a:t> PMII, PMII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ikut</a:t>
            </a:r>
            <a:r>
              <a:rPr lang="en-ID" dirty="0"/>
              <a:t> </a:t>
            </a:r>
            <a:r>
              <a:rPr lang="en-ID" dirty="0" err="1"/>
              <a:t>aman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si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kader</a:t>
            </a:r>
            <a:r>
              <a:rPr lang="en-ID" dirty="0"/>
              <a:t> juga </a:t>
            </a:r>
            <a:r>
              <a:rPr lang="en-ID" dirty="0" err="1"/>
              <a:t>aman</a:t>
            </a:r>
            <a:r>
              <a:rPr lang="en-ID" dirty="0"/>
              <a:t>, </a:t>
            </a:r>
            <a:r>
              <a:rPr lang="en-ID" dirty="0" err="1"/>
              <a:t>namun</a:t>
            </a:r>
            <a:r>
              <a:rPr lang="en-ID" dirty="0"/>
              <a:t> </a:t>
            </a:r>
            <a:r>
              <a:rPr lang="en-ID" dirty="0" err="1"/>
              <a:t>sebaliknya</a:t>
            </a:r>
            <a:r>
              <a:rPr lang="en-ID" dirty="0"/>
              <a:t>,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anggota</a:t>
            </a:r>
            <a:r>
              <a:rPr lang="en-ID" dirty="0"/>
              <a:t> </a:t>
            </a:r>
            <a:r>
              <a:rPr lang="en-ID" dirty="0" err="1"/>
              <a:t>maupun</a:t>
            </a:r>
            <a:r>
              <a:rPr lang="en-ID" dirty="0"/>
              <a:t> </a:t>
            </a:r>
            <a:r>
              <a:rPr lang="en-ID" dirty="0" err="1"/>
              <a:t>kader</a:t>
            </a:r>
            <a:r>
              <a:rPr lang="en-ID" dirty="0"/>
              <a:t> </a:t>
            </a:r>
            <a:r>
              <a:rPr lang="en-ID" dirty="0" err="1"/>
              <a:t>bermasalah</a:t>
            </a:r>
            <a:r>
              <a:rPr lang="en-ID" dirty="0"/>
              <a:t> </a:t>
            </a:r>
            <a:r>
              <a:rPr lang="en-ID" dirty="0" err="1"/>
              <a:t>maka</a:t>
            </a:r>
            <a:r>
              <a:rPr lang="en-ID" dirty="0"/>
              <a:t> PMII juga </a:t>
            </a:r>
            <a:r>
              <a:rPr lang="en-ID" dirty="0" err="1"/>
              <a:t>ikut</a:t>
            </a:r>
            <a:r>
              <a:rPr lang="en-ID" dirty="0"/>
              <a:t> </a:t>
            </a:r>
            <a:r>
              <a:rPr lang="en-ID" dirty="0" err="1"/>
              <a:t>bermasalah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1965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1DF5-02DC-4FB4-84CC-68C4D417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952713"/>
            <a:ext cx="10353761" cy="2952573"/>
          </a:xfrm>
        </p:spPr>
        <p:txBody>
          <a:bodyPr>
            <a:normAutofit/>
          </a:bodyPr>
          <a:lstStyle/>
          <a:p>
            <a:r>
              <a:rPr lang="en-US" sz="7200" dirty="0"/>
              <a:t>Program </a:t>
            </a:r>
            <a:r>
              <a:rPr lang="en-US" sz="7200" dirty="0" err="1"/>
              <a:t>Kerja</a:t>
            </a:r>
            <a:r>
              <a:rPr lang="en-US" sz="7200" dirty="0"/>
              <a:t> </a:t>
            </a:r>
            <a:r>
              <a:rPr lang="en-US" sz="7200" dirty="0" err="1"/>
              <a:t>Terealisasi</a:t>
            </a:r>
            <a:endParaRPr lang="en-ID" sz="7200" dirty="0"/>
          </a:p>
        </p:txBody>
      </p:sp>
    </p:spTree>
    <p:extLst>
      <p:ext uri="{BB962C8B-B14F-4D97-AF65-F5344CB8AC3E}">
        <p14:creationId xmlns:p14="http://schemas.microsoft.com/office/powerpoint/2010/main" val="2298862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1DF5-02DC-4FB4-84CC-68C4D417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/>
          <a:lstStyle/>
          <a:p>
            <a:r>
              <a:rPr lang="en-US" dirty="0"/>
              <a:t>BIRO KADERISASI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89529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19" y="542310"/>
            <a:ext cx="3570990" cy="811048"/>
          </a:xfrm>
        </p:spPr>
        <p:txBody>
          <a:bodyPr/>
          <a:lstStyle/>
          <a:p>
            <a:r>
              <a:rPr lang="en-ID" sz="1800" b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Pelatihan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ADMINISTRASI</a:t>
            </a:r>
            <a:endParaRPr lang="en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7B166F-B781-4645-8691-8E2B3B57B7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5157823"/>
              </p:ext>
            </p:extLst>
          </p:nvPr>
        </p:nvGraphicFramePr>
        <p:xfrm>
          <a:off x="1269241" y="1351128"/>
          <a:ext cx="9976340" cy="508784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13024">
                  <a:extLst>
                    <a:ext uri="{9D8B030D-6E8A-4147-A177-3AD203B41FA5}">
                      <a16:colId xmlns:a16="http://schemas.microsoft.com/office/drawing/2014/main" val="2322936473"/>
                    </a:ext>
                  </a:extLst>
                </a:gridCol>
                <a:gridCol w="2277865">
                  <a:extLst>
                    <a:ext uri="{9D8B030D-6E8A-4147-A177-3AD203B41FA5}">
                      <a16:colId xmlns:a16="http://schemas.microsoft.com/office/drawing/2014/main" val="2352088227"/>
                    </a:ext>
                  </a:extLst>
                </a:gridCol>
                <a:gridCol w="6985451">
                  <a:extLst>
                    <a:ext uri="{9D8B030D-6E8A-4147-A177-3AD203B41FA5}">
                      <a16:colId xmlns:a16="http://schemas.microsoft.com/office/drawing/2014/main" val="2384571640"/>
                    </a:ext>
                  </a:extLst>
                </a:gridCol>
              </a:tblGrid>
              <a:tr h="5159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Pelatihan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Makalah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38788"/>
                  </a:ext>
                </a:extLst>
              </a:tr>
              <a:tr h="118835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melatih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menulis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karya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ilmiah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hal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makalah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agar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terbiasa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menyelesaikan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tugas-tugas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perkuliahan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7082767"/>
                  </a:ext>
                </a:extLst>
              </a:tr>
              <a:tr h="5618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Sasaran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PMII Arya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Suralaya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Bumiayu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414660"/>
                  </a:ext>
                </a:extLst>
              </a:tr>
              <a:tr h="4943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umat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25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Desember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2020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862950"/>
                  </a:ext>
                </a:extLst>
              </a:tr>
              <a:tr h="77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Realisasi Kegiatan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212495"/>
                  </a:ext>
                </a:extLst>
              </a:tr>
              <a:tr h="77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Anggaran Kegiatan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149626"/>
                  </a:ext>
                </a:extLst>
              </a:tr>
              <a:tr h="7757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285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797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19" y="421194"/>
            <a:ext cx="3147910" cy="741663"/>
          </a:xfrm>
        </p:spPr>
        <p:txBody>
          <a:bodyPr/>
          <a:lstStyle/>
          <a:p>
            <a:r>
              <a:rPr lang="en-ID" sz="1800" b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Pelatihan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ID" sz="1800" b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Makalah</a:t>
            </a:r>
            <a:endParaRPr lang="en-ID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7B166F-B781-4645-8691-8E2B3B57B7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2150525"/>
              </p:ext>
            </p:extLst>
          </p:nvPr>
        </p:nvGraphicFramePr>
        <p:xfrm>
          <a:off x="1193772" y="1281148"/>
          <a:ext cx="9942801" cy="383681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10629">
                  <a:extLst>
                    <a:ext uri="{9D8B030D-6E8A-4147-A177-3AD203B41FA5}">
                      <a16:colId xmlns:a16="http://schemas.microsoft.com/office/drawing/2014/main" val="2322936473"/>
                    </a:ext>
                  </a:extLst>
                </a:gridCol>
                <a:gridCol w="2270206">
                  <a:extLst>
                    <a:ext uri="{9D8B030D-6E8A-4147-A177-3AD203B41FA5}">
                      <a16:colId xmlns:a16="http://schemas.microsoft.com/office/drawing/2014/main" val="2352088227"/>
                    </a:ext>
                  </a:extLst>
                </a:gridCol>
                <a:gridCol w="6961966">
                  <a:extLst>
                    <a:ext uri="{9D8B030D-6E8A-4147-A177-3AD203B41FA5}">
                      <a16:colId xmlns:a16="http://schemas.microsoft.com/office/drawing/2014/main" val="2384571640"/>
                    </a:ext>
                  </a:extLst>
                </a:gridCol>
              </a:tblGrid>
              <a:tr h="5173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Pelatihan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Makalah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38788"/>
                  </a:ext>
                </a:extLst>
              </a:tr>
              <a:tr h="4956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melatih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menulis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karya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ilmiah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hal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makalah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agar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terbiasa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menyelesaikan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tugas-tugas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perkuliahan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7082767"/>
                  </a:ext>
                </a:extLst>
              </a:tr>
              <a:tr h="5632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Sasaran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Mahasiswa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baru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thn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2021 dan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PMII Arya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Suralaya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Bumiayu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414660"/>
                  </a:ext>
                </a:extLst>
              </a:tr>
              <a:tr h="4956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Jum’at, 08 Oktober 2021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862950"/>
                  </a:ext>
                </a:extLst>
              </a:tr>
              <a:tr h="4956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Realisasi Kegiatan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212495"/>
                  </a:ext>
                </a:extLst>
              </a:tr>
              <a:tr h="4956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Anggaran Kegiatan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5149626"/>
                  </a:ext>
                </a:extLst>
              </a:tr>
              <a:tr h="4956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285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309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07" y="560894"/>
            <a:ext cx="3147910" cy="741663"/>
          </a:xfrm>
        </p:spPr>
        <p:txBody>
          <a:bodyPr/>
          <a:lstStyle/>
          <a:p>
            <a:r>
              <a:rPr lang="en-ID" sz="1800" b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Pelatihan</a:t>
            </a:r>
            <a:r>
              <a:rPr lang="en-ID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Multimedia</a:t>
            </a:r>
            <a:endParaRPr lang="en-ID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9FFDB8F-0656-43F6-AF9A-372C2411F5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6361084"/>
              </p:ext>
            </p:extLst>
          </p:nvPr>
        </p:nvGraphicFramePr>
        <p:xfrm>
          <a:off x="1203104" y="1442169"/>
          <a:ext cx="9974412" cy="39594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2888">
                  <a:extLst>
                    <a:ext uri="{9D8B030D-6E8A-4147-A177-3AD203B41FA5}">
                      <a16:colId xmlns:a16="http://schemas.microsoft.com/office/drawing/2014/main" val="373123489"/>
                    </a:ext>
                  </a:extLst>
                </a:gridCol>
                <a:gridCol w="2277424">
                  <a:extLst>
                    <a:ext uri="{9D8B030D-6E8A-4147-A177-3AD203B41FA5}">
                      <a16:colId xmlns:a16="http://schemas.microsoft.com/office/drawing/2014/main" val="407319314"/>
                    </a:ext>
                  </a:extLst>
                </a:gridCol>
                <a:gridCol w="6984100">
                  <a:extLst>
                    <a:ext uri="{9D8B030D-6E8A-4147-A177-3AD203B41FA5}">
                      <a16:colId xmlns:a16="http://schemas.microsoft.com/office/drawing/2014/main" val="2819458499"/>
                    </a:ext>
                  </a:extLst>
                </a:gridCol>
              </a:tblGrid>
              <a:tr h="423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Pelatihan Multimedia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9897168"/>
                  </a:ext>
                </a:extLst>
              </a:tr>
              <a:tr h="423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Melatih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softskill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bidang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multimedia,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karena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pada zaman digital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seperti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sekarang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skill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tersebut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sangat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dibutuhkan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khususnya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didalam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sebuah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organisasi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atau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bahkan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instansi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atau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perusahaan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061506"/>
                  </a:ext>
                </a:extLst>
              </a:tr>
              <a:tr h="423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Sasaran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Semua Anggota PMII Arya Suralaya Bumiayu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037408"/>
                  </a:ext>
                </a:extLst>
              </a:tr>
              <a:tr h="423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Minggu, 14 Februari 2021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08008"/>
                  </a:ext>
                </a:extLst>
              </a:tr>
              <a:tr h="45165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Realisasi Kegiatan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237977"/>
                  </a:ext>
                </a:extLst>
              </a:tr>
              <a:tr h="49131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Anggaran Kegiatan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851575"/>
                  </a:ext>
                </a:extLst>
              </a:tr>
              <a:tr h="5595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Sumber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Anggaran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847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63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AEE14-D7F8-43BF-81AA-D381522C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Struktur</a:t>
            </a:r>
            <a:r>
              <a:rPr lang="en-US" dirty="0"/>
              <a:t> </a:t>
            </a:r>
            <a:r>
              <a:rPr lang="en-US" dirty="0" err="1"/>
              <a:t>Organisasi</a:t>
            </a:r>
            <a:br>
              <a:rPr lang="en-US" dirty="0"/>
            </a:br>
            <a:r>
              <a:rPr lang="en-US" dirty="0"/>
              <a:t>pk. </a:t>
            </a:r>
            <a:r>
              <a:rPr lang="en-US" dirty="0" err="1"/>
              <a:t>Pmii</a:t>
            </a:r>
            <a:r>
              <a:rPr lang="en-US" dirty="0"/>
              <a:t> </a:t>
            </a:r>
            <a:r>
              <a:rPr lang="en-US" dirty="0" err="1"/>
              <a:t>arya</a:t>
            </a:r>
            <a:r>
              <a:rPr lang="en-US" dirty="0"/>
              <a:t> </a:t>
            </a:r>
            <a:r>
              <a:rPr lang="en-US" dirty="0" err="1"/>
              <a:t>suralaya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2020/2021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E7D3B-B177-4568-B7DF-3D11B90CE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d-ID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Badan Pengurus Harian (BPH) :</a:t>
            </a:r>
            <a:endParaRPr lang="en-ID" sz="2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695"/>
              </a:lnSpc>
              <a:buNone/>
            </a:pP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  <a:tabLst>
                <a:tab pos="12446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Ketua Umum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: Rian Hidayatullah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  <a:tabLst>
                <a:tab pos="12446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Ketua I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: Muhammad Thanbadawi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  <a:tabLst>
                <a:tab pos="12446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Ketua II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: Syamsa Al-Kamal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  <a:tabLst>
                <a:tab pos="12446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Ketua III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: Ibay Bachtiar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  <a:tabLst>
                <a:tab pos="12446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Sekretaris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: Khusniyati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  <a:tabLst>
                <a:tab pos="12446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id-ID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Bendahara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: Sherlyna Eka O.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>
              <a:buNone/>
              <a:tabLst>
                <a:tab pos="12446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		-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Siti Ulfatun Khasanah</a:t>
            </a:r>
            <a:endParaRPr lang="en-ID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lnSpc>
                <a:spcPts val="1000"/>
              </a:lnSpc>
              <a:buNone/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ID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5868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606" y="471994"/>
            <a:ext cx="4635515" cy="741663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ISKUSI HARI PENDIDIKAN Nasional</a:t>
            </a:r>
            <a:endParaRPr lang="en-ID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FB83611-565E-487A-BB18-068265CA19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113594"/>
              </p:ext>
            </p:extLst>
          </p:nvPr>
        </p:nvGraphicFramePr>
        <p:xfrm>
          <a:off x="1228299" y="1214651"/>
          <a:ext cx="9868273" cy="432524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05303">
                  <a:extLst>
                    <a:ext uri="{9D8B030D-6E8A-4147-A177-3AD203B41FA5}">
                      <a16:colId xmlns:a16="http://schemas.microsoft.com/office/drawing/2014/main" val="3749053669"/>
                    </a:ext>
                  </a:extLst>
                </a:gridCol>
                <a:gridCol w="2253188">
                  <a:extLst>
                    <a:ext uri="{9D8B030D-6E8A-4147-A177-3AD203B41FA5}">
                      <a16:colId xmlns:a16="http://schemas.microsoft.com/office/drawing/2014/main" val="335129474"/>
                    </a:ext>
                  </a:extLst>
                </a:gridCol>
                <a:gridCol w="6909782">
                  <a:extLst>
                    <a:ext uri="{9D8B030D-6E8A-4147-A177-3AD203B41FA5}">
                      <a16:colId xmlns:a16="http://schemas.microsoft.com/office/drawing/2014/main" val="1932183070"/>
                    </a:ext>
                  </a:extLst>
                </a:gridCol>
              </a:tblGrid>
              <a:tr h="591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Kerja</a:t>
                      </a:r>
                      <a:endParaRPr lang="en-ID" sz="12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Diskusi</a:t>
                      </a: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Hari Pendidikan Nasional (3 Day </a:t>
                      </a: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Ngabuburit</a:t>
                      </a: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With PMII)</a:t>
                      </a:r>
                      <a:endParaRPr lang="en-ID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083240"/>
                  </a:ext>
                </a:extLst>
              </a:tr>
              <a:tr h="7676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Memperingati</a:t>
                      </a: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Hari Pendidikan Nasional dan </a:t>
                      </a: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mempelajari</a:t>
                      </a: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terkait</a:t>
                      </a: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Pendidikan </a:t>
                      </a: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secara</a:t>
                      </a: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global </a:t>
                      </a: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maupun</a:t>
                      </a: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lokal</a:t>
                      </a:r>
                      <a:endParaRPr lang="en-ID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149456"/>
                  </a:ext>
                </a:extLst>
              </a:tr>
              <a:tr h="591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Sasaran</a:t>
                      </a:r>
                      <a:endParaRPr lang="en-ID" sz="12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Seluruh</a:t>
                      </a: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nggota</a:t>
                      </a: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PMII Arya </a:t>
                      </a: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Suralaya</a:t>
                      </a: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Bumiayu</a:t>
                      </a:r>
                      <a:endParaRPr lang="en-ID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984511"/>
                  </a:ext>
                </a:extLst>
              </a:tr>
              <a:tr h="591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Jum’at, 30-02 Mei 2021</a:t>
                      </a:r>
                      <a:endParaRPr lang="en-ID" sz="12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942016"/>
                  </a:ext>
                </a:extLst>
              </a:tr>
              <a:tr h="591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Realisasi Kegiatan</a:t>
                      </a:r>
                      <a:endParaRPr lang="en-ID" sz="12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824763"/>
                  </a:ext>
                </a:extLst>
              </a:tr>
              <a:tr h="591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ID" sz="12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Anggaran Kegiatan</a:t>
                      </a:r>
                      <a:endParaRPr lang="en-ID" sz="12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p. 33.500+HTM</a:t>
                      </a:r>
                      <a:endParaRPr lang="en-ID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364936"/>
                  </a:ext>
                </a:extLst>
              </a:tr>
              <a:tr h="591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ID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Sumber</a:t>
                      </a: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Anggaran</a:t>
                      </a:r>
                      <a:endParaRPr lang="en-ID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Htm </a:t>
                      </a: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Rp. 10.000</a:t>
                      </a:r>
                      <a:endParaRPr lang="en-ID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96686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641155"/>
              </p:ext>
            </p:extLst>
          </p:nvPr>
        </p:nvGraphicFramePr>
        <p:xfrm>
          <a:off x="-995339" y="16718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63013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07" y="408494"/>
            <a:ext cx="4963060" cy="741663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engkaji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arti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menjadi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mahasisawa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974017"/>
              </p:ext>
            </p:extLst>
          </p:nvPr>
        </p:nvGraphicFramePr>
        <p:xfrm>
          <a:off x="-982639" y="16083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2D0F6B6-F736-4D23-93D3-481633B111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8592614"/>
              </p:ext>
            </p:extLst>
          </p:nvPr>
        </p:nvGraphicFramePr>
        <p:xfrm>
          <a:off x="1160060" y="1150157"/>
          <a:ext cx="9717205" cy="467789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94505">
                  <a:extLst>
                    <a:ext uri="{9D8B030D-6E8A-4147-A177-3AD203B41FA5}">
                      <a16:colId xmlns:a16="http://schemas.microsoft.com/office/drawing/2014/main" val="1162113454"/>
                    </a:ext>
                  </a:extLst>
                </a:gridCol>
                <a:gridCol w="2218696">
                  <a:extLst>
                    <a:ext uri="{9D8B030D-6E8A-4147-A177-3AD203B41FA5}">
                      <a16:colId xmlns:a16="http://schemas.microsoft.com/office/drawing/2014/main" val="1300160232"/>
                    </a:ext>
                  </a:extLst>
                </a:gridCol>
                <a:gridCol w="6804004">
                  <a:extLst>
                    <a:ext uri="{9D8B030D-6E8A-4147-A177-3AD203B41FA5}">
                      <a16:colId xmlns:a16="http://schemas.microsoft.com/office/drawing/2014/main" val="3290048168"/>
                    </a:ext>
                  </a:extLst>
                </a:gridCol>
              </a:tblGrid>
              <a:tr h="5821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Kerja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Mengkaji Arti menjadi mahasiwa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629956"/>
                  </a:ext>
                </a:extLst>
              </a:tr>
              <a:tr h="5821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Membekali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mahasiswa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baru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pengalaman-pengalam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sabahat-sahabati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sudah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dahulu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memasuki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dunia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perkuliahan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sekaligus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mengenalkan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mahasiswa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baru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sahabat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sahabati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9648887"/>
                  </a:ext>
                </a:extLst>
              </a:tr>
              <a:tr h="5821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Sasaran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Mahasiswa baru dan anggota pmii arya suralaya bumiayu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795990"/>
                  </a:ext>
                </a:extLst>
              </a:tr>
              <a:tr h="5821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Jum’at, 27 oktober 2021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3491004"/>
                  </a:ext>
                </a:extLst>
              </a:tr>
              <a:tr h="5821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Realisasi Kegiatan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2648941"/>
                  </a:ext>
                </a:extLst>
              </a:tr>
              <a:tr h="5821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Anggaran Kegiatan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500069"/>
                  </a:ext>
                </a:extLst>
              </a:tr>
              <a:tr h="5821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474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48886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07" y="179894"/>
            <a:ext cx="4048660" cy="741663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elajar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instalasi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software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91906"/>
              </p:ext>
            </p:extLst>
          </p:nvPr>
        </p:nvGraphicFramePr>
        <p:xfrm>
          <a:off x="-982639" y="13797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28E3F55-C7A7-4410-BD67-191D527AB0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5719841"/>
              </p:ext>
            </p:extLst>
          </p:nvPr>
        </p:nvGraphicFramePr>
        <p:xfrm>
          <a:off x="1201003" y="914400"/>
          <a:ext cx="9853682" cy="494644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04260">
                  <a:extLst>
                    <a:ext uri="{9D8B030D-6E8A-4147-A177-3AD203B41FA5}">
                      <a16:colId xmlns:a16="http://schemas.microsoft.com/office/drawing/2014/main" val="2318688508"/>
                    </a:ext>
                  </a:extLst>
                </a:gridCol>
                <a:gridCol w="2249858">
                  <a:extLst>
                    <a:ext uri="{9D8B030D-6E8A-4147-A177-3AD203B41FA5}">
                      <a16:colId xmlns:a16="http://schemas.microsoft.com/office/drawing/2014/main" val="3549790566"/>
                    </a:ext>
                  </a:extLst>
                </a:gridCol>
                <a:gridCol w="6899564">
                  <a:extLst>
                    <a:ext uri="{9D8B030D-6E8A-4147-A177-3AD203B41FA5}">
                      <a16:colId xmlns:a16="http://schemas.microsoft.com/office/drawing/2014/main" val="2373630474"/>
                    </a:ext>
                  </a:extLst>
                </a:gridCol>
              </a:tblGrid>
              <a:tr h="6268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Kerja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Belajar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Instalasi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Software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9293321"/>
                  </a:ext>
                </a:extLst>
              </a:tr>
              <a:tr h="118548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Membekali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softskill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menginstal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aplikasi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sehingga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minimal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dimanfaatkan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menginstal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aplikasi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 laptop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sendiri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maupun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yang lain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347112"/>
                  </a:ext>
                </a:extLst>
              </a:tr>
              <a:tr h="6268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Sasaran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Seluruh nggota PMII Arya Suralaya Bumiayu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897231"/>
                  </a:ext>
                </a:extLst>
              </a:tr>
              <a:tr h="6268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Jum’at, 24 September 2021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627057"/>
                  </a:ext>
                </a:extLst>
              </a:tr>
              <a:tr h="6268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Realisasi Kegiatan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5679797"/>
                  </a:ext>
                </a:extLst>
              </a:tr>
              <a:tr h="6268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Anggaran Kegiatan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187889"/>
                  </a:ext>
                </a:extLst>
              </a:tr>
              <a:tr h="6268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846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967798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07" y="167194"/>
            <a:ext cx="3693818" cy="741663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iskusi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dan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nobar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g30/s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pki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49024"/>
              </p:ext>
            </p:extLst>
          </p:nvPr>
        </p:nvGraphicFramePr>
        <p:xfrm>
          <a:off x="-982639" y="13670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800CB0B-45EE-4527-BC30-BCC5C232F7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9270482"/>
              </p:ext>
            </p:extLst>
          </p:nvPr>
        </p:nvGraphicFramePr>
        <p:xfrm>
          <a:off x="1146412" y="916677"/>
          <a:ext cx="9826386" cy="437669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02309">
                  <a:extLst>
                    <a:ext uri="{9D8B030D-6E8A-4147-A177-3AD203B41FA5}">
                      <a16:colId xmlns:a16="http://schemas.microsoft.com/office/drawing/2014/main" val="1624876203"/>
                    </a:ext>
                  </a:extLst>
                </a:gridCol>
                <a:gridCol w="2243625">
                  <a:extLst>
                    <a:ext uri="{9D8B030D-6E8A-4147-A177-3AD203B41FA5}">
                      <a16:colId xmlns:a16="http://schemas.microsoft.com/office/drawing/2014/main" val="453105858"/>
                    </a:ext>
                  </a:extLst>
                </a:gridCol>
                <a:gridCol w="6880452">
                  <a:extLst>
                    <a:ext uri="{9D8B030D-6E8A-4147-A177-3AD203B41FA5}">
                      <a16:colId xmlns:a16="http://schemas.microsoft.com/office/drawing/2014/main" val="252867453"/>
                    </a:ext>
                  </a:extLst>
                </a:gridCol>
              </a:tblGrid>
              <a:tr h="6005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Kerja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Diskusi dan Nobar G30/S PKI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546925"/>
                  </a:ext>
                </a:extLst>
              </a:tr>
              <a:tr h="6005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Memperingati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pemberontakan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G30 S PKI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mengingatkan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Kembali dan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mengkaji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ulang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terkait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peristiwa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tersebut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679915"/>
                  </a:ext>
                </a:extLst>
              </a:tr>
              <a:tr h="6005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Sasaran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Seluruh nggota PMII Arya Suralaya Bumiayu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461686"/>
                  </a:ext>
                </a:extLst>
              </a:tr>
              <a:tr h="6005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Oktober 2021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407610"/>
                  </a:ext>
                </a:extLst>
              </a:tr>
              <a:tr h="6005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Realisasi Kegiatan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955457"/>
                  </a:ext>
                </a:extLst>
              </a:tr>
              <a:tr h="6005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Anggaran Kegiatan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049685"/>
                  </a:ext>
                </a:extLst>
              </a:tr>
              <a:tr h="6005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105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49511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197" y="710269"/>
            <a:ext cx="4635515" cy="741663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ISKUSI HARI PAHLAWAN Nasional</a:t>
            </a:r>
            <a:endParaRPr lang="en-ID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FB83611-565E-487A-BB18-068265CA19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2298120"/>
              </p:ext>
            </p:extLst>
          </p:nvPr>
        </p:nvGraphicFramePr>
        <p:xfrm>
          <a:off x="1269242" y="1643562"/>
          <a:ext cx="9868273" cy="413333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05303">
                  <a:extLst>
                    <a:ext uri="{9D8B030D-6E8A-4147-A177-3AD203B41FA5}">
                      <a16:colId xmlns:a16="http://schemas.microsoft.com/office/drawing/2014/main" val="3749053669"/>
                    </a:ext>
                  </a:extLst>
                </a:gridCol>
                <a:gridCol w="2253188">
                  <a:extLst>
                    <a:ext uri="{9D8B030D-6E8A-4147-A177-3AD203B41FA5}">
                      <a16:colId xmlns:a16="http://schemas.microsoft.com/office/drawing/2014/main" val="335129474"/>
                    </a:ext>
                  </a:extLst>
                </a:gridCol>
                <a:gridCol w="6909782">
                  <a:extLst>
                    <a:ext uri="{9D8B030D-6E8A-4147-A177-3AD203B41FA5}">
                      <a16:colId xmlns:a16="http://schemas.microsoft.com/office/drawing/2014/main" val="1932183070"/>
                    </a:ext>
                  </a:extLst>
                </a:gridCol>
              </a:tblGrid>
              <a:tr h="591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Kerja</a:t>
                      </a:r>
                      <a:endParaRPr lang="en-ID" sz="12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Diskusi</a:t>
                      </a: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Hari </a:t>
                      </a: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Pahlawan</a:t>
                      </a: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Nasional</a:t>
                      </a:r>
                      <a:endParaRPr lang="en-ID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083240"/>
                  </a:ext>
                </a:extLst>
              </a:tr>
              <a:tr h="5817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Memperingati</a:t>
                      </a: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Hari </a:t>
                      </a: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Pahlawan</a:t>
                      </a: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Nasional</a:t>
                      </a:r>
                      <a:endParaRPr lang="en-ID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149456"/>
                  </a:ext>
                </a:extLst>
              </a:tr>
              <a:tr h="591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Sasaran</a:t>
                      </a:r>
                      <a:endParaRPr lang="en-ID" sz="12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Seluruh</a:t>
                      </a: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nggota</a:t>
                      </a: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PMII Arya </a:t>
                      </a: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Suralaya</a:t>
                      </a: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Bumiayu</a:t>
                      </a:r>
                      <a:endParaRPr lang="en-ID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984511"/>
                  </a:ext>
                </a:extLst>
              </a:tr>
              <a:tr h="591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Rabu, 10 November 2021</a:t>
                      </a:r>
                      <a:endParaRPr lang="en-ID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942016"/>
                  </a:ext>
                </a:extLst>
              </a:tr>
              <a:tr h="591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Realisasi Kegiatan</a:t>
                      </a:r>
                      <a:endParaRPr lang="en-ID" sz="12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824763"/>
                  </a:ext>
                </a:extLst>
              </a:tr>
              <a:tr h="591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ID" sz="12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Anggaran Kegiatan</a:t>
                      </a:r>
                      <a:endParaRPr lang="en-ID" sz="12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364936"/>
                  </a:ext>
                </a:extLst>
              </a:tr>
              <a:tr h="591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ID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Sumber</a:t>
                      </a: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Anggaran</a:t>
                      </a:r>
                      <a:endParaRPr lang="en-ID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96686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/>
        </p:nvGraphicFramePr>
        <p:xfrm>
          <a:off x="-995339" y="16718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78884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07" y="332294"/>
            <a:ext cx="1223574" cy="741663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APABA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653784"/>
              </p:ext>
            </p:extLst>
          </p:nvPr>
        </p:nvGraphicFramePr>
        <p:xfrm>
          <a:off x="-982639" y="15321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F919F1A-2308-4267-B792-536027F814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465112"/>
              </p:ext>
            </p:extLst>
          </p:nvPr>
        </p:nvGraphicFramePr>
        <p:xfrm>
          <a:off x="1160061" y="1073957"/>
          <a:ext cx="9826387" cy="400661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02309">
                  <a:extLst>
                    <a:ext uri="{9D8B030D-6E8A-4147-A177-3AD203B41FA5}">
                      <a16:colId xmlns:a16="http://schemas.microsoft.com/office/drawing/2014/main" val="1835294"/>
                    </a:ext>
                  </a:extLst>
                </a:gridCol>
                <a:gridCol w="2243626">
                  <a:extLst>
                    <a:ext uri="{9D8B030D-6E8A-4147-A177-3AD203B41FA5}">
                      <a16:colId xmlns:a16="http://schemas.microsoft.com/office/drawing/2014/main" val="1678218363"/>
                    </a:ext>
                  </a:extLst>
                </a:gridCol>
                <a:gridCol w="6880452">
                  <a:extLst>
                    <a:ext uri="{9D8B030D-6E8A-4147-A177-3AD203B41FA5}">
                      <a16:colId xmlns:a16="http://schemas.microsoft.com/office/drawing/2014/main" val="1935349305"/>
                    </a:ext>
                  </a:extLst>
                </a:gridCol>
              </a:tblGrid>
              <a:tr h="5723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Masa Penerimaan Anggota Baru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699251"/>
                  </a:ext>
                </a:extLst>
              </a:tr>
              <a:tr h="5723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Regulasi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Kaderisasi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jenjang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awal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penerimaan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baru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463411"/>
                  </a:ext>
                </a:extLst>
              </a:tr>
              <a:tr h="5723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Sasaran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Mahasiswa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baru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5823335"/>
                  </a:ext>
                </a:extLst>
              </a:tr>
              <a:tr h="5723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20-22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Oktober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2021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896762"/>
                  </a:ext>
                </a:extLst>
              </a:tr>
              <a:tr h="5723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Realisasi Kegiatan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51266"/>
                  </a:ext>
                </a:extLst>
              </a:tr>
              <a:tr h="5723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Anggaran Kegiatan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Rp. 3.915.300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255658"/>
                  </a:ext>
                </a:extLst>
              </a:tr>
              <a:tr h="5723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Htm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Peserta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Iuran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Panitia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dan Senior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098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307971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1DF5-02DC-4FB4-84CC-68C4D417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/>
          <a:lstStyle/>
          <a:p>
            <a:r>
              <a:rPr lang="en-US" dirty="0"/>
              <a:t>BIRO </a:t>
            </a:r>
            <a:r>
              <a:rPr lang="en-US" dirty="0" err="1"/>
              <a:t>Pendayagunaan</a:t>
            </a:r>
            <a:r>
              <a:rPr lang="en-US" dirty="0"/>
              <a:t> </a:t>
            </a:r>
            <a:r>
              <a:rPr lang="en-US" dirty="0" err="1"/>
              <a:t>Aperatur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39294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07" y="929194"/>
            <a:ext cx="2867832" cy="741663"/>
          </a:xfrm>
        </p:spPr>
        <p:txBody>
          <a:bodyPr>
            <a:norm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Pembuatan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Bendera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/>
        </p:nvGraphicFramePr>
        <p:xfrm>
          <a:off x="-982639" y="21290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F919F1A-2308-4267-B792-536027F814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9876724"/>
              </p:ext>
            </p:extLst>
          </p:nvPr>
        </p:nvGraphicFramePr>
        <p:xfrm>
          <a:off x="1160061" y="1670857"/>
          <a:ext cx="9826387" cy="286186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02309">
                  <a:extLst>
                    <a:ext uri="{9D8B030D-6E8A-4147-A177-3AD203B41FA5}">
                      <a16:colId xmlns:a16="http://schemas.microsoft.com/office/drawing/2014/main" val="1835294"/>
                    </a:ext>
                  </a:extLst>
                </a:gridCol>
                <a:gridCol w="2243626">
                  <a:extLst>
                    <a:ext uri="{9D8B030D-6E8A-4147-A177-3AD203B41FA5}">
                      <a16:colId xmlns:a16="http://schemas.microsoft.com/office/drawing/2014/main" val="1678218363"/>
                    </a:ext>
                  </a:extLst>
                </a:gridCol>
                <a:gridCol w="6880452">
                  <a:extLst>
                    <a:ext uri="{9D8B030D-6E8A-4147-A177-3AD203B41FA5}">
                      <a16:colId xmlns:a16="http://schemas.microsoft.com/office/drawing/2014/main" val="1935349305"/>
                    </a:ext>
                  </a:extLst>
                </a:gridCol>
              </a:tblGrid>
              <a:tr h="5723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Pembuatan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Bendera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PMII Dan Merah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Putih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699251"/>
                  </a:ext>
                </a:extLst>
              </a:tr>
              <a:tr h="5723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Januari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2021 dan 4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Januari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2022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896762"/>
                  </a:ext>
                </a:extLst>
              </a:tr>
              <a:tr h="5723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Realisasi Kegiatan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51266"/>
                  </a:ext>
                </a:extLst>
              </a:tr>
              <a:tr h="5723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Anggaran Kegiatan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Rp. 124.000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255658"/>
                  </a:ext>
                </a:extLst>
              </a:tr>
              <a:tr h="5723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as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Komisariat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098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20966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06" y="929194"/>
            <a:ext cx="3729223" cy="741663"/>
          </a:xfrm>
        </p:spPr>
        <p:txBody>
          <a:bodyPr>
            <a:norm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Pembuatan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Papan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Nama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/>
        </p:nvGraphicFramePr>
        <p:xfrm>
          <a:off x="-982639" y="21290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F919F1A-2308-4267-B792-536027F814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2933062"/>
              </p:ext>
            </p:extLst>
          </p:nvPr>
        </p:nvGraphicFramePr>
        <p:xfrm>
          <a:off x="1160061" y="1670857"/>
          <a:ext cx="9826387" cy="228949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02309">
                  <a:extLst>
                    <a:ext uri="{9D8B030D-6E8A-4147-A177-3AD203B41FA5}">
                      <a16:colId xmlns:a16="http://schemas.microsoft.com/office/drawing/2014/main" val="1835294"/>
                    </a:ext>
                  </a:extLst>
                </a:gridCol>
                <a:gridCol w="2243626">
                  <a:extLst>
                    <a:ext uri="{9D8B030D-6E8A-4147-A177-3AD203B41FA5}">
                      <a16:colId xmlns:a16="http://schemas.microsoft.com/office/drawing/2014/main" val="1678218363"/>
                    </a:ext>
                  </a:extLst>
                </a:gridCol>
                <a:gridCol w="6880452">
                  <a:extLst>
                    <a:ext uri="{9D8B030D-6E8A-4147-A177-3AD203B41FA5}">
                      <a16:colId xmlns:a16="http://schemas.microsoft.com/office/drawing/2014/main" val="1935349305"/>
                    </a:ext>
                  </a:extLst>
                </a:gridCol>
              </a:tblGrid>
              <a:tr h="5723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Kerja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Pembuatan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Papan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Nama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699251"/>
                  </a:ext>
                </a:extLst>
              </a:tr>
              <a:tr h="5723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Realisasi Kegiatan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51266"/>
                  </a:ext>
                </a:extLst>
              </a:tr>
              <a:tr h="5723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Anggaran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p. 20.000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255658"/>
                  </a:ext>
                </a:extLst>
              </a:tr>
              <a:tr h="5723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2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Kas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Komisariat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6098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60963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1DF5-02DC-4FB4-84CC-68C4D417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/>
          <a:lstStyle/>
          <a:p>
            <a:r>
              <a:rPr lang="en-US" dirty="0"/>
              <a:t>BIRO ADVOKASI PEREMPUAN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28120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FFA4-49CD-412B-A1AC-17F2A0E08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606" y="156754"/>
            <a:ext cx="9784685" cy="1162593"/>
          </a:xfrm>
        </p:spPr>
        <p:txBody>
          <a:bodyPr/>
          <a:lstStyle/>
          <a:p>
            <a:r>
              <a:rPr lang="en-US" dirty="0"/>
              <a:t>Biro internal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44702-5C22-4EA2-AB51-0AB33846E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479" y="1371600"/>
            <a:ext cx="10679726" cy="5329646"/>
          </a:xfrm>
        </p:spPr>
        <p:txBody>
          <a:bodyPr>
            <a:normAutofit fontScale="85000" lnSpcReduction="20000"/>
          </a:bodyPr>
          <a:lstStyle/>
          <a:p>
            <a:pPr marL="914400" marR="3708400" lvl="1" indent="-457200">
              <a:lnSpc>
                <a:spcPct val="14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id-ID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Biro Kaderisasi dan PSDM</a:t>
            </a:r>
            <a:endParaRPr lang="en-US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marR="3708400" lvl="1" indent="0" defTabSz="723900">
              <a:lnSpc>
                <a:spcPct val="145000"/>
              </a:lnSpc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id-ID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id-ID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Koordinator </a:t>
            </a:r>
            <a:r>
              <a:rPr lang="id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Nova Adi Saputra</a:t>
            </a:r>
            <a:endParaRPr lang="en-ID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060575" lvl="0" defTabSz="1030288">
              <a:buFont typeface="+mj-lt"/>
              <a:buAutoNum type="alphaLcPeriod"/>
            </a:pPr>
            <a:r>
              <a:rPr lang="id-ID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Rosyad Andi Pratama</a:t>
            </a:r>
            <a:endParaRPr lang="en-ID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60575" lvl="0" defTabSz="1030288">
              <a:buFont typeface="+mj-lt"/>
              <a:buAutoNum type="alphaLcPeriod"/>
            </a:pPr>
            <a:r>
              <a:rPr lang="id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Arum Tri Indriyan</a:t>
            </a:r>
            <a:r>
              <a:rPr lang="id-ID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id-ID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D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3213100" lvl="1" indent="0">
              <a:lnSpc>
                <a:spcPct val="145000"/>
              </a:lnSpc>
              <a:spcAft>
                <a:spcPts val="0"/>
              </a:spcAft>
              <a:buNone/>
              <a:tabLst>
                <a:tab pos="450850" algn="l"/>
                <a:tab pos="900113" algn="l"/>
              </a:tabLst>
            </a:pP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   </a:t>
            </a:r>
            <a:r>
              <a:rPr lang="id-ID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Bidang Pendayaguanaan Aperatur </a:t>
            </a:r>
            <a:endParaRPr lang="en-US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4863" marR="3213100" lvl="1" indent="0">
              <a:lnSpc>
                <a:spcPct val="145000"/>
              </a:lnSpc>
              <a:spcAft>
                <a:spcPts val="0"/>
              </a:spcAft>
              <a:buNone/>
              <a:tabLst>
                <a:tab pos="457200" algn="l"/>
              </a:tabLst>
            </a:pPr>
            <a:r>
              <a:rPr lang="id-ID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Koordinator : </a:t>
            </a:r>
            <a:r>
              <a:rPr lang="id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M. Adi Irwansyah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79613" marR="3213100" lvl="1" indent="0">
              <a:lnSpc>
                <a:spcPct val="145000"/>
              </a:lnSpc>
              <a:spcAft>
                <a:spcPts val="0"/>
              </a:spcAft>
              <a:buNone/>
              <a:tabLst>
                <a:tab pos="457200" algn="l"/>
                <a:tab pos="2155825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id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Asih Tri Indriyani</a:t>
            </a:r>
            <a:endParaRPr lang="en-ID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3759200" lvl="1" indent="0">
              <a:lnSpc>
                <a:spcPct val="143000"/>
              </a:lnSpc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    </a:t>
            </a:r>
            <a:r>
              <a:rPr lang="id-ID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Biro Advokasi Perempuan </a:t>
            </a:r>
            <a:endParaRPr lang="en-US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4863" marR="3759200" lvl="1" indent="0">
              <a:lnSpc>
                <a:spcPct val="143000"/>
              </a:lnSpc>
              <a:spcAft>
                <a:spcPts val="0"/>
              </a:spcAft>
              <a:buNone/>
              <a:tabLst>
                <a:tab pos="457200" algn="l"/>
                <a:tab pos="804863" algn="l"/>
              </a:tabLst>
            </a:pPr>
            <a:r>
              <a:rPr lang="id-ID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Koordinator : </a:t>
            </a:r>
            <a:r>
              <a:rPr lang="id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Syafaatur Robikhah</a:t>
            </a:r>
            <a:endParaRPr lang="en-ID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63663" lvl="0" indent="0"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id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Siti Komariyah</a:t>
            </a:r>
            <a:endParaRPr lang="en-ID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63663" lvl="0" indent="0"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id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 Cahya Utami</a:t>
            </a:r>
            <a:endParaRPr lang="en-ID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63663" lvl="0" indent="0"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c. </a:t>
            </a:r>
            <a:r>
              <a:rPr lang="id-ID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Septi Widiyanti</a:t>
            </a:r>
            <a:endParaRPr lang="en-ID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64420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657" y="812815"/>
            <a:ext cx="9592106" cy="741663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KAJIAN KEPEREMPUANAN </a:t>
            </a:r>
            <a:r>
              <a:rPr lang="en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“Perempuan </a:t>
            </a:r>
            <a:r>
              <a:rPr lang="en-ID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Fiqh dan Kesehatan” 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/>
        </p:nvGraphicFramePr>
        <p:xfrm>
          <a:off x="-982639" y="21290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753273C-7E1B-4A06-972F-1E0D78B1D7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830218"/>
              </p:ext>
            </p:extLst>
          </p:nvPr>
        </p:nvGraphicFramePr>
        <p:xfrm>
          <a:off x="1197033" y="1695797"/>
          <a:ext cx="9966661" cy="311273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12335">
                  <a:extLst>
                    <a:ext uri="{9D8B030D-6E8A-4147-A177-3AD203B41FA5}">
                      <a16:colId xmlns:a16="http://schemas.microsoft.com/office/drawing/2014/main" val="641497024"/>
                    </a:ext>
                  </a:extLst>
                </a:gridCol>
                <a:gridCol w="2275654">
                  <a:extLst>
                    <a:ext uri="{9D8B030D-6E8A-4147-A177-3AD203B41FA5}">
                      <a16:colId xmlns:a16="http://schemas.microsoft.com/office/drawing/2014/main" val="2871112793"/>
                    </a:ext>
                  </a:extLst>
                </a:gridCol>
                <a:gridCol w="6978672">
                  <a:extLst>
                    <a:ext uri="{9D8B030D-6E8A-4147-A177-3AD203B41FA5}">
                      <a16:colId xmlns:a16="http://schemas.microsoft.com/office/drawing/2014/main" val="508855457"/>
                    </a:ext>
                  </a:extLst>
                </a:gridCol>
              </a:tblGrid>
              <a:tr h="5473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Kajian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Keperempuanan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“Perempuan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Fiqh dan Kesehatan” 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032978"/>
                  </a:ext>
                </a:extLst>
              </a:tr>
              <a:tr h="5130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Sasaran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Seluruh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nggota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PMII Arya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Suralaya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Bumiayu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8797504"/>
                  </a:ext>
                </a:extLst>
              </a:tr>
              <a:tr h="5130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Februari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2021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9758824"/>
                  </a:ext>
                </a:extLst>
              </a:tr>
              <a:tr h="5130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Realisasi Kegiatan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32646"/>
                  </a:ext>
                </a:extLst>
              </a:tr>
              <a:tr h="5130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Anggaran Kegiatan</a:t>
                      </a:r>
                      <a:endParaRPr lang="en-ID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9022414"/>
                  </a:ext>
                </a:extLst>
              </a:tr>
              <a:tr h="51307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Sumber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Anggaran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5394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8607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657" y="812815"/>
            <a:ext cx="3374967" cy="741663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KAJIAN KEPEREMPUANAN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/>
        </p:nvGraphicFramePr>
        <p:xfrm>
          <a:off x="-982639" y="21290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93046FF6-78E8-48E7-8129-22CAF9EFEA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1284020"/>
              </p:ext>
            </p:extLst>
          </p:nvPr>
        </p:nvGraphicFramePr>
        <p:xfrm>
          <a:off x="1296785" y="1554479"/>
          <a:ext cx="9509760" cy="3298968"/>
        </p:xfrm>
        <a:graphic>
          <a:graphicData uri="http://schemas.openxmlformats.org/drawingml/2006/table">
            <a:tbl>
              <a:tblPr firstRow="1" firstCol="1" bandRow="1"/>
              <a:tblGrid>
                <a:gridCol w="679679">
                  <a:extLst>
                    <a:ext uri="{9D8B030D-6E8A-4147-A177-3AD203B41FA5}">
                      <a16:colId xmlns:a16="http://schemas.microsoft.com/office/drawing/2014/main" val="3049071923"/>
                    </a:ext>
                  </a:extLst>
                </a:gridCol>
                <a:gridCol w="2171331">
                  <a:extLst>
                    <a:ext uri="{9D8B030D-6E8A-4147-A177-3AD203B41FA5}">
                      <a16:colId xmlns:a16="http://schemas.microsoft.com/office/drawing/2014/main" val="2027817661"/>
                    </a:ext>
                  </a:extLst>
                </a:gridCol>
                <a:gridCol w="6658750">
                  <a:extLst>
                    <a:ext uri="{9D8B030D-6E8A-4147-A177-3AD203B41FA5}">
                      <a16:colId xmlns:a16="http://schemas.microsoft.com/office/drawing/2014/main" val="4031049111"/>
                    </a:ext>
                  </a:extLst>
                </a:gridCol>
              </a:tblGrid>
              <a:tr h="5498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Kerja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Kajian Keperempuanan “Ke-Koprian” 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144533"/>
                  </a:ext>
                </a:extLst>
              </a:tr>
              <a:tr h="549828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Sasaran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Seluruh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nggota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PMII Arya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Suralaya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Bumiayu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288647"/>
                  </a:ext>
                </a:extLst>
              </a:tr>
              <a:tr h="5498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28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Februari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2021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571691"/>
                  </a:ext>
                </a:extLst>
              </a:tr>
              <a:tr h="5498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 Kegiatan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472750"/>
                  </a:ext>
                </a:extLst>
              </a:tr>
              <a:tr h="5498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 Kegiatan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269201"/>
                  </a:ext>
                </a:extLst>
              </a:tr>
              <a:tr h="5498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172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50074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657" y="12701"/>
            <a:ext cx="3374967" cy="754378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KAJIAN KEPEREMPUANAN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861045"/>
              </p:ext>
            </p:extLst>
          </p:nvPr>
        </p:nvGraphicFramePr>
        <p:xfrm>
          <a:off x="-982639" y="13416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8FDB3AC-4972-46A3-84A1-AB91EF9369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460775"/>
              </p:ext>
            </p:extLst>
          </p:nvPr>
        </p:nvGraphicFramePr>
        <p:xfrm>
          <a:off x="1230284" y="767079"/>
          <a:ext cx="9792391" cy="3697974"/>
        </p:xfrm>
        <a:graphic>
          <a:graphicData uri="http://schemas.openxmlformats.org/drawingml/2006/table">
            <a:tbl>
              <a:tblPr firstRow="1" firstCol="1" bandRow="1"/>
              <a:tblGrid>
                <a:gridCol w="699879">
                  <a:extLst>
                    <a:ext uri="{9D8B030D-6E8A-4147-A177-3AD203B41FA5}">
                      <a16:colId xmlns:a16="http://schemas.microsoft.com/office/drawing/2014/main" val="2148046496"/>
                    </a:ext>
                  </a:extLst>
                </a:gridCol>
                <a:gridCol w="2235863">
                  <a:extLst>
                    <a:ext uri="{9D8B030D-6E8A-4147-A177-3AD203B41FA5}">
                      <a16:colId xmlns:a16="http://schemas.microsoft.com/office/drawing/2014/main" val="2416916840"/>
                    </a:ext>
                  </a:extLst>
                </a:gridCol>
                <a:gridCol w="6856649">
                  <a:extLst>
                    <a:ext uri="{9D8B030D-6E8A-4147-A177-3AD203B41FA5}">
                      <a16:colId xmlns:a16="http://schemas.microsoft.com/office/drawing/2014/main" val="2269507576"/>
                    </a:ext>
                  </a:extLst>
                </a:gridCol>
              </a:tblGrid>
              <a:tr h="616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Kajian Keperempuanan “Urgensi Pengesahan RUU PKS” 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419996"/>
                  </a:ext>
                </a:extLst>
              </a:tr>
              <a:tr h="61632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Sasaran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Seluruh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nggota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PMII Arya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Suralaya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Bumiayu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2209765"/>
                  </a:ext>
                </a:extLst>
              </a:tr>
              <a:tr h="616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29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Agustus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2021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647739"/>
                  </a:ext>
                </a:extLst>
              </a:tr>
              <a:tr h="616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 Kegiatan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93383"/>
                  </a:ext>
                </a:extLst>
              </a:tr>
              <a:tr h="616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 Kegiatan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111386"/>
                  </a:ext>
                </a:extLst>
              </a:tr>
              <a:tr h="6163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956743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65637D68-902F-4FFA-8E08-38F7419022A9}"/>
              </a:ext>
            </a:extLst>
          </p:cNvPr>
          <p:cNvSpPr txBox="1">
            <a:spLocks/>
          </p:cNvSpPr>
          <p:nvPr/>
        </p:nvSpPr>
        <p:spPr>
          <a:xfrm>
            <a:off x="1080657" y="4422771"/>
            <a:ext cx="10120743" cy="1362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Tujuan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Kajian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Keperempuanan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Mempererat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rali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silaturahmi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menambah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wawasan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pengetahuan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tentang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Perempuan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7954542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657" y="168983"/>
            <a:ext cx="4256114" cy="741663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PELATIHAN TEKNIK PERSIDANGAN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895672"/>
              </p:ext>
            </p:extLst>
          </p:nvPr>
        </p:nvGraphicFramePr>
        <p:xfrm>
          <a:off x="-982639" y="16972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5772748-3FF4-48C0-97C2-A8EB478FF9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5547654"/>
              </p:ext>
            </p:extLst>
          </p:nvPr>
        </p:nvGraphicFramePr>
        <p:xfrm>
          <a:off x="1263535" y="910645"/>
          <a:ext cx="9749023" cy="4748951"/>
        </p:xfrm>
        <a:graphic>
          <a:graphicData uri="http://schemas.openxmlformats.org/drawingml/2006/table">
            <a:tbl>
              <a:tblPr firstRow="1" firstCol="1" bandRow="1"/>
              <a:tblGrid>
                <a:gridCol w="696780">
                  <a:extLst>
                    <a:ext uri="{9D8B030D-6E8A-4147-A177-3AD203B41FA5}">
                      <a16:colId xmlns:a16="http://schemas.microsoft.com/office/drawing/2014/main" val="2538070086"/>
                    </a:ext>
                  </a:extLst>
                </a:gridCol>
                <a:gridCol w="2225962">
                  <a:extLst>
                    <a:ext uri="{9D8B030D-6E8A-4147-A177-3AD203B41FA5}">
                      <a16:colId xmlns:a16="http://schemas.microsoft.com/office/drawing/2014/main" val="2102433047"/>
                    </a:ext>
                  </a:extLst>
                </a:gridCol>
                <a:gridCol w="6826281">
                  <a:extLst>
                    <a:ext uri="{9D8B030D-6E8A-4147-A177-3AD203B41FA5}">
                      <a16:colId xmlns:a16="http://schemas.microsoft.com/office/drawing/2014/main" val="3479293824"/>
                    </a:ext>
                  </a:extLst>
                </a:gridCol>
              </a:tblGrid>
              <a:tr h="6616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Pelatihan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Teknik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Persidangan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3983058"/>
                  </a:ext>
                </a:extLst>
              </a:tr>
              <a:tr h="66166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Sasaran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Seluruh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Angoota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PMII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Komisariat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Arya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Suralaya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705504"/>
                  </a:ext>
                </a:extLst>
              </a:tr>
              <a:tr h="7703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Menambah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Keterampilan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Kader PMII Arya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Suralaya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Memimpin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Sidang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525569"/>
                  </a:ext>
                </a:extLst>
              </a:tr>
              <a:tr h="6616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Jum’at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17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Desember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2021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619063"/>
                  </a:ext>
                </a:extLst>
              </a:tr>
              <a:tr h="6616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216251"/>
                  </a:ext>
                </a:extLst>
              </a:tr>
              <a:tr h="6616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03653"/>
                  </a:ext>
                </a:extLst>
              </a:tr>
              <a:tr h="6616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2920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61800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32" y="266715"/>
            <a:ext cx="2144681" cy="741663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HARLAH KOPRI 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752552"/>
              </p:ext>
            </p:extLst>
          </p:nvPr>
        </p:nvGraphicFramePr>
        <p:xfrm>
          <a:off x="-982639" y="15829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CF67C8A-5156-4EA3-A59C-6C7E46DC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067895"/>
              </p:ext>
            </p:extLst>
          </p:nvPr>
        </p:nvGraphicFramePr>
        <p:xfrm>
          <a:off x="1213659" y="1025004"/>
          <a:ext cx="9858894" cy="4502546"/>
        </p:xfrm>
        <a:graphic>
          <a:graphicData uri="http://schemas.openxmlformats.org/drawingml/2006/table">
            <a:tbl>
              <a:tblPr firstRow="1" firstCol="1" bandRow="1"/>
              <a:tblGrid>
                <a:gridCol w="704632">
                  <a:extLst>
                    <a:ext uri="{9D8B030D-6E8A-4147-A177-3AD203B41FA5}">
                      <a16:colId xmlns:a16="http://schemas.microsoft.com/office/drawing/2014/main" val="2195450330"/>
                    </a:ext>
                  </a:extLst>
                </a:gridCol>
                <a:gridCol w="2251048">
                  <a:extLst>
                    <a:ext uri="{9D8B030D-6E8A-4147-A177-3AD203B41FA5}">
                      <a16:colId xmlns:a16="http://schemas.microsoft.com/office/drawing/2014/main" val="2990097867"/>
                    </a:ext>
                  </a:extLst>
                </a:gridCol>
                <a:gridCol w="6903214">
                  <a:extLst>
                    <a:ext uri="{9D8B030D-6E8A-4147-A177-3AD203B41FA5}">
                      <a16:colId xmlns:a16="http://schemas.microsoft.com/office/drawing/2014/main" val="867464828"/>
                    </a:ext>
                  </a:extLst>
                </a:gridCol>
              </a:tblGrid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Harlah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Kopri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- 57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6182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Memperingati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Hari Lahir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Kopri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Refleksi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apakah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perlu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tidaknya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KOPRI di PMII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Komisariat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Arya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Suralaya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7417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Sasaran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Seluruh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nggota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PMII Arya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Suralaya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Bumiayu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24150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28 November 2021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79629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 Kegiatan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29973"/>
                  </a:ext>
                </a:extLst>
              </a:tr>
              <a:tr h="9362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 Kegiatan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p. 535.900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83942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Iuran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Paniitia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+ Kas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Komisariat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500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10014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32" y="152415"/>
            <a:ext cx="2144681" cy="741663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HARLAH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pmii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580698"/>
              </p:ext>
            </p:extLst>
          </p:nvPr>
        </p:nvGraphicFramePr>
        <p:xfrm>
          <a:off x="-982639" y="14686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CF67C8A-5156-4EA3-A59C-6C7E46DC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7581868"/>
              </p:ext>
            </p:extLst>
          </p:nvPr>
        </p:nvGraphicFramePr>
        <p:xfrm>
          <a:off x="1213659" y="910704"/>
          <a:ext cx="9858894" cy="4502546"/>
        </p:xfrm>
        <a:graphic>
          <a:graphicData uri="http://schemas.openxmlformats.org/drawingml/2006/table">
            <a:tbl>
              <a:tblPr firstRow="1" firstCol="1" bandRow="1"/>
              <a:tblGrid>
                <a:gridCol w="704632">
                  <a:extLst>
                    <a:ext uri="{9D8B030D-6E8A-4147-A177-3AD203B41FA5}">
                      <a16:colId xmlns:a16="http://schemas.microsoft.com/office/drawing/2014/main" val="2195450330"/>
                    </a:ext>
                  </a:extLst>
                </a:gridCol>
                <a:gridCol w="2251048">
                  <a:extLst>
                    <a:ext uri="{9D8B030D-6E8A-4147-A177-3AD203B41FA5}">
                      <a16:colId xmlns:a16="http://schemas.microsoft.com/office/drawing/2014/main" val="2990097867"/>
                    </a:ext>
                  </a:extLst>
                </a:gridCol>
                <a:gridCol w="6903214">
                  <a:extLst>
                    <a:ext uri="{9D8B030D-6E8A-4147-A177-3AD203B41FA5}">
                      <a16:colId xmlns:a16="http://schemas.microsoft.com/office/drawing/2014/main" val="867464828"/>
                    </a:ext>
                  </a:extLst>
                </a:gridCol>
              </a:tblGrid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Kerja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Harlah PMII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6182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Memperingati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Hari </a:t>
                      </a: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Lahir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PMII </a:t>
                      </a: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merefleksikan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kembali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PMII-an yang </a:t>
                      </a: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telah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terimplementasikan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saat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ini</a:t>
                      </a:r>
                      <a:endParaRPr kumimoji="0" lang="en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7417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Sasaran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Seluruh nggota PMII Arya Suralaya Bumiayu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24150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21 Maret 2021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79629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 Kegiatan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29973"/>
                  </a:ext>
                </a:extLst>
              </a:tr>
              <a:tr h="9362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 Kegiatan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p. 327.300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83942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Iuran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Paniitia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+ Kas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Komisariat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500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67923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32" y="228615"/>
            <a:ext cx="6517175" cy="741663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HARLAH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komisariat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arya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suralaya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bumiayu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079446"/>
              </p:ext>
            </p:extLst>
          </p:nvPr>
        </p:nvGraphicFramePr>
        <p:xfrm>
          <a:off x="-982639" y="18496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CF67C8A-5156-4EA3-A59C-6C7E46DC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082549"/>
              </p:ext>
            </p:extLst>
          </p:nvPr>
        </p:nvGraphicFramePr>
        <p:xfrm>
          <a:off x="1213659" y="986904"/>
          <a:ext cx="9858894" cy="4914026"/>
        </p:xfrm>
        <a:graphic>
          <a:graphicData uri="http://schemas.openxmlformats.org/drawingml/2006/table">
            <a:tbl>
              <a:tblPr firstRow="1" firstCol="1" bandRow="1"/>
              <a:tblGrid>
                <a:gridCol w="704632">
                  <a:extLst>
                    <a:ext uri="{9D8B030D-6E8A-4147-A177-3AD203B41FA5}">
                      <a16:colId xmlns:a16="http://schemas.microsoft.com/office/drawing/2014/main" val="2195450330"/>
                    </a:ext>
                  </a:extLst>
                </a:gridCol>
                <a:gridCol w="2251048">
                  <a:extLst>
                    <a:ext uri="{9D8B030D-6E8A-4147-A177-3AD203B41FA5}">
                      <a16:colId xmlns:a16="http://schemas.microsoft.com/office/drawing/2014/main" val="2990097867"/>
                    </a:ext>
                  </a:extLst>
                </a:gridCol>
                <a:gridCol w="6903214">
                  <a:extLst>
                    <a:ext uri="{9D8B030D-6E8A-4147-A177-3AD203B41FA5}">
                      <a16:colId xmlns:a16="http://schemas.microsoft.com/office/drawing/2014/main" val="867464828"/>
                    </a:ext>
                  </a:extLst>
                </a:gridCol>
              </a:tblGrid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Harlah Komisariat Arya Suralaya Bumiayu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6182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Memperingati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Hari </a:t>
                      </a: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Lahir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PMII </a:t>
                      </a: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Komisariat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Arya </a:t>
                      </a: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Suralaya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mengingat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kembali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perjuangan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para </a:t>
                      </a: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perintis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guna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membangkitkan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kembali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ghiroh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ID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ber</a:t>
                      </a:r>
                      <a:r>
                        <a:rPr kumimoji="0" lang="en-ID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PMII</a:t>
                      </a:r>
                      <a:endParaRPr kumimoji="0" lang="en-ID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7417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Sasaran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Seluruh nggota PMII Arya Suralaya Bumiayu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24150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20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Juni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2021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79629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 Kegiatan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29973"/>
                  </a:ext>
                </a:extLst>
              </a:tr>
              <a:tr h="9362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 Kegiatan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p. 270.500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83942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as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Komisariat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500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05504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32" y="1004636"/>
            <a:ext cx="9551581" cy="473059"/>
          </a:xfrm>
        </p:spPr>
        <p:txBody>
          <a:bodyPr>
            <a:noAutofit/>
          </a:bodyPr>
          <a:lstStyle/>
          <a:p>
            <a:pPr algn="l"/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Diskusi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Umum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8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en-ID" sz="18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Kenali</a:t>
            </a:r>
            <a:r>
              <a:rPr lang="en-ID" sz="18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dan </a:t>
            </a:r>
            <a:r>
              <a:rPr lang="en-ID" sz="18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sadari</a:t>
            </a:r>
            <a:r>
              <a:rPr lang="en-ID" sz="18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ID" sz="18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bentuk</a:t>
            </a:r>
            <a:r>
              <a:rPr lang="en-ID" sz="18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ID" sz="18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kekerasan</a:t>
            </a:r>
            <a:r>
              <a:rPr lang="en-ID" sz="18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 </a:t>
            </a:r>
            <a:b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ID" sz="18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/>
        </p:nvGraphicFramePr>
        <p:xfrm>
          <a:off x="-982639" y="21290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CF67C8A-5156-4EA3-A59C-6C7E46DC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2678998"/>
              </p:ext>
            </p:extLst>
          </p:nvPr>
        </p:nvGraphicFramePr>
        <p:xfrm>
          <a:off x="1166553" y="1551225"/>
          <a:ext cx="9858894" cy="4338977"/>
        </p:xfrm>
        <a:graphic>
          <a:graphicData uri="http://schemas.openxmlformats.org/drawingml/2006/table">
            <a:tbl>
              <a:tblPr firstRow="1" firstCol="1" bandRow="1"/>
              <a:tblGrid>
                <a:gridCol w="704632">
                  <a:extLst>
                    <a:ext uri="{9D8B030D-6E8A-4147-A177-3AD203B41FA5}">
                      <a16:colId xmlns:a16="http://schemas.microsoft.com/office/drawing/2014/main" val="2195450330"/>
                    </a:ext>
                  </a:extLst>
                </a:gridCol>
                <a:gridCol w="2239372">
                  <a:extLst>
                    <a:ext uri="{9D8B030D-6E8A-4147-A177-3AD203B41FA5}">
                      <a16:colId xmlns:a16="http://schemas.microsoft.com/office/drawing/2014/main" val="2990097867"/>
                    </a:ext>
                  </a:extLst>
                </a:gridCol>
                <a:gridCol w="6914890">
                  <a:extLst>
                    <a:ext uri="{9D8B030D-6E8A-4147-A177-3AD203B41FA5}">
                      <a16:colId xmlns:a16="http://schemas.microsoft.com/office/drawing/2014/main" val="867464828"/>
                    </a:ext>
                  </a:extLst>
                </a:gridCol>
              </a:tblGrid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Diskusi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Umum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“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Kenali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sadari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bentuk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kekerasan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” Bersama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Kupu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Perempuan</a:t>
                      </a:r>
                      <a:endParaRPr lang="en-ID" sz="12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6182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Sasaran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Seluruh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Mahasiswa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brebes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Selatan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691406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Bentuk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Langkah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awal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Mengenal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Menyadari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kekerasan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serta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Penangananya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7417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Rabu, 15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Desember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2021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24150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 Kegiatan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79629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 Kegiatan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29973"/>
                  </a:ext>
                </a:extLst>
              </a:tr>
              <a:tr h="5564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8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30926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1DF5-02DC-4FB4-84CC-68C4D417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/>
          <a:lstStyle/>
          <a:p>
            <a:r>
              <a:rPr lang="en-US" dirty="0"/>
              <a:t>BIRO KAJIAN DAN DAKWAH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25448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32" y="673115"/>
            <a:ext cx="6517175" cy="741663"/>
          </a:xfrm>
        </p:spPr>
        <p:txBody>
          <a:bodyPr>
            <a:normAutofit/>
          </a:bodyPr>
          <a:lstStyle/>
          <a:p>
            <a:pPr algn="l"/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Rutinan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Diba’i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924673"/>
              </p:ext>
            </p:extLst>
          </p:nvPr>
        </p:nvGraphicFramePr>
        <p:xfrm>
          <a:off x="-982639" y="19893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CF67C8A-5156-4EA3-A59C-6C7E46DC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533410"/>
              </p:ext>
            </p:extLst>
          </p:nvPr>
        </p:nvGraphicFramePr>
        <p:xfrm>
          <a:off x="1166553" y="1656107"/>
          <a:ext cx="9858894" cy="3723591"/>
        </p:xfrm>
        <a:graphic>
          <a:graphicData uri="http://schemas.openxmlformats.org/drawingml/2006/table">
            <a:tbl>
              <a:tblPr firstRow="1" firstCol="1" bandRow="1"/>
              <a:tblGrid>
                <a:gridCol w="704632">
                  <a:extLst>
                    <a:ext uri="{9D8B030D-6E8A-4147-A177-3AD203B41FA5}">
                      <a16:colId xmlns:a16="http://schemas.microsoft.com/office/drawing/2014/main" val="2195450330"/>
                    </a:ext>
                  </a:extLst>
                </a:gridCol>
                <a:gridCol w="2251048">
                  <a:extLst>
                    <a:ext uri="{9D8B030D-6E8A-4147-A177-3AD203B41FA5}">
                      <a16:colId xmlns:a16="http://schemas.microsoft.com/office/drawing/2014/main" val="2990097867"/>
                    </a:ext>
                  </a:extLst>
                </a:gridCol>
                <a:gridCol w="6903214">
                  <a:extLst>
                    <a:ext uri="{9D8B030D-6E8A-4147-A177-3AD203B41FA5}">
                      <a16:colId xmlns:a16="http://schemas.microsoft.com/office/drawing/2014/main" val="867464828"/>
                    </a:ext>
                  </a:extLst>
                </a:gridCol>
              </a:tblGrid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Rutinan Ad-Diba’i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6182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Meningkatkan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rasa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cinta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kepada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Rasulullah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SAW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7417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Kamis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24150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 Kegiatan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79629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 Kegiatan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29973"/>
                  </a:ext>
                </a:extLst>
              </a:tr>
              <a:tr h="9362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8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65119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FFA4-49CD-412B-A1AC-17F2A0E08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606" y="156754"/>
            <a:ext cx="9784685" cy="1162593"/>
          </a:xfrm>
        </p:spPr>
        <p:txBody>
          <a:bodyPr/>
          <a:lstStyle/>
          <a:p>
            <a:r>
              <a:rPr lang="en-US" dirty="0"/>
              <a:t>Biro </a:t>
            </a:r>
            <a:r>
              <a:rPr lang="en-US" dirty="0" err="1"/>
              <a:t>Eksternal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44702-5C22-4EA2-AB51-0AB33846E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479" y="1371600"/>
            <a:ext cx="10679726" cy="5329646"/>
          </a:xfrm>
        </p:spPr>
        <p:txBody>
          <a:bodyPr>
            <a:normAutofit/>
          </a:bodyPr>
          <a:lstStyle/>
          <a:p>
            <a:pPr marL="914400" marR="3035300" lvl="1" indent="-457200">
              <a:lnSpc>
                <a:spcPct val="143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id-ID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Biro Hubungan Komunikasi Kampus </a:t>
            </a:r>
            <a:endParaRPr lang="en-US" sz="2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marR="3035300" lvl="1" indent="0">
              <a:lnSpc>
                <a:spcPct val="143000"/>
              </a:lnSpc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id-ID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Koordinator : </a:t>
            </a:r>
            <a:r>
              <a:rPr lang="id-ID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Dede Setioko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11425" lvl="0" indent="-342900">
              <a:buFont typeface="+mj-lt"/>
              <a:buAutoNum type="alphaLcPeriod"/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Seka Surya Pratama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11425" lvl="0" indent="-342900">
              <a:buFont typeface="+mj-lt"/>
              <a:buAutoNum type="alphaLcPeriod"/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Era Istighotsah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511425" lvl="0" indent="-342900">
              <a:buFont typeface="+mj-lt"/>
              <a:buAutoNum type="alphaLcPeriod"/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Fitria Saffa</a:t>
            </a:r>
            <a:endParaRPr lang="en-ID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908050" lvl="0" indent="-457200">
              <a:buAutoNum type="arabicPeriod" startAt="2"/>
            </a:pPr>
            <a:r>
              <a:rPr lang="id-ID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Biro Hubungan OKP </a:t>
            </a:r>
            <a:endParaRPr lang="en-US" sz="2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0850" lvl="0" indent="0"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id-ID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Koordinator : </a:t>
            </a:r>
            <a:r>
              <a:rPr lang="id-ID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Lingga wastu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428875" marR="4102100" lvl="0" indent="-2428875" defTabSz="900113">
              <a:lnSpc>
                <a:spcPct val="145000"/>
              </a:lnSpc>
              <a:spcAft>
                <a:spcPts val="0"/>
              </a:spcAft>
              <a:buNone/>
              <a:tabLst>
                <a:tab pos="450850" algn="l"/>
                <a:tab pos="1706563" algn="l"/>
                <a:tab pos="2060575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		a.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Muhammad Reza Aditiya</a:t>
            </a:r>
            <a:endParaRPr lang="en-ID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4102100" lvl="0" indent="0" defTabSz="1030288">
              <a:lnSpc>
                <a:spcPct val="145000"/>
              </a:lnSpc>
              <a:spcAft>
                <a:spcPts val="0"/>
              </a:spcAft>
              <a:buNone/>
              <a:tabLst>
                <a:tab pos="450850" algn="l"/>
              </a:tabLst>
            </a:pPr>
            <a:r>
              <a:rPr lang="en-ID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		b. </a:t>
            </a: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Hilda Khoerotun Nisa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84699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32" y="469915"/>
            <a:ext cx="6517175" cy="741663"/>
          </a:xfrm>
        </p:spPr>
        <p:txBody>
          <a:bodyPr>
            <a:normAutofit/>
          </a:bodyPr>
          <a:lstStyle/>
          <a:p>
            <a:pPr algn="l"/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Diskusi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dan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belajar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Kitab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Safinatunnajah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868611"/>
              </p:ext>
            </p:extLst>
          </p:nvPr>
        </p:nvGraphicFramePr>
        <p:xfrm>
          <a:off x="-982639" y="17861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CF67C8A-5156-4EA3-A59C-6C7E46DC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0245943"/>
              </p:ext>
            </p:extLst>
          </p:nvPr>
        </p:nvGraphicFramePr>
        <p:xfrm>
          <a:off x="1185083" y="1242492"/>
          <a:ext cx="9858894" cy="4502546"/>
        </p:xfrm>
        <a:graphic>
          <a:graphicData uri="http://schemas.openxmlformats.org/drawingml/2006/table">
            <a:tbl>
              <a:tblPr firstRow="1" firstCol="1" bandRow="1"/>
              <a:tblGrid>
                <a:gridCol w="704632">
                  <a:extLst>
                    <a:ext uri="{9D8B030D-6E8A-4147-A177-3AD203B41FA5}">
                      <a16:colId xmlns:a16="http://schemas.microsoft.com/office/drawing/2014/main" val="2195450330"/>
                    </a:ext>
                  </a:extLst>
                </a:gridCol>
                <a:gridCol w="2251048">
                  <a:extLst>
                    <a:ext uri="{9D8B030D-6E8A-4147-A177-3AD203B41FA5}">
                      <a16:colId xmlns:a16="http://schemas.microsoft.com/office/drawing/2014/main" val="2990097867"/>
                    </a:ext>
                  </a:extLst>
                </a:gridCol>
                <a:gridCol w="6903214">
                  <a:extLst>
                    <a:ext uri="{9D8B030D-6E8A-4147-A177-3AD203B41FA5}">
                      <a16:colId xmlns:a16="http://schemas.microsoft.com/office/drawing/2014/main" val="867464828"/>
                    </a:ext>
                  </a:extLst>
                </a:gridCol>
              </a:tblGrid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Diskusi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belajar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Kitab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Safinatunnajah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6182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Memahami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ilmu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Fiqih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sehingga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diimplementasikan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kehidupan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sehari-hari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7417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Sasaran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Seluruh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nggota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PMII Arya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Suralaya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Bumiayu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24150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Jum’at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17 September 2021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79629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 Kegiatan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29973"/>
                  </a:ext>
                </a:extLst>
              </a:tr>
              <a:tr h="9362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 Kegiatan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83942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500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819992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1DF5-02DC-4FB4-84CC-68C4D417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/>
          <a:lstStyle/>
          <a:p>
            <a:r>
              <a:rPr lang="en-US" dirty="0"/>
              <a:t>BIRO HUBUNGAN OKP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65827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32" y="812815"/>
            <a:ext cx="6517175" cy="741663"/>
          </a:xfrm>
        </p:spPr>
        <p:txBody>
          <a:bodyPr>
            <a:normAutofit/>
          </a:bodyPr>
          <a:lstStyle/>
          <a:p>
            <a:pPr algn="l"/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Liga OKP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Brebes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Selatan 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/>
        </p:nvGraphicFramePr>
        <p:xfrm>
          <a:off x="-982639" y="21290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CF67C8A-5156-4EA3-A59C-6C7E46DC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2417819"/>
              </p:ext>
            </p:extLst>
          </p:nvPr>
        </p:nvGraphicFramePr>
        <p:xfrm>
          <a:off x="1128713" y="1485900"/>
          <a:ext cx="9896733" cy="3984127"/>
        </p:xfrm>
        <a:graphic>
          <a:graphicData uri="http://schemas.openxmlformats.org/drawingml/2006/table">
            <a:tbl>
              <a:tblPr firstRow="1" firstCol="1" bandRow="1"/>
              <a:tblGrid>
                <a:gridCol w="707336">
                  <a:extLst>
                    <a:ext uri="{9D8B030D-6E8A-4147-A177-3AD203B41FA5}">
                      <a16:colId xmlns:a16="http://schemas.microsoft.com/office/drawing/2014/main" val="2195450330"/>
                    </a:ext>
                  </a:extLst>
                </a:gridCol>
                <a:gridCol w="2247967">
                  <a:extLst>
                    <a:ext uri="{9D8B030D-6E8A-4147-A177-3AD203B41FA5}">
                      <a16:colId xmlns:a16="http://schemas.microsoft.com/office/drawing/2014/main" val="2990097867"/>
                    </a:ext>
                  </a:extLst>
                </a:gridCol>
                <a:gridCol w="6941430">
                  <a:extLst>
                    <a:ext uri="{9D8B030D-6E8A-4147-A177-3AD203B41FA5}">
                      <a16:colId xmlns:a16="http://schemas.microsoft.com/office/drawing/2014/main" val="867464828"/>
                    </a:ext>
                  </a:extLst>
                </a:gridCol>
              </a:tblGrid>
              <a:tr h="5672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LIGA Futsal Bersama OKP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Brebes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Selatan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61823"/>
                  </a:ext>
                </a:extLst>
              </a:tr>
              <a:tr h="5672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Mempererat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Tali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Silaturahmi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Antar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OKP se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Brebes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Selatan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7417"/>
                  </a:ext>
                </a:extLst>
              </a:tr>
              <a:tr h="5672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Sasaran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Seluruh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PMII Arya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Suralaya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Bumiayu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24150"/>
                  </a:ext>
                </a:extLst>
              </a:tr>
              <a:tr h="5672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03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Oktober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2021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79629"/>
                  </a:ext>
                </a:extLst>
              </a:tr>
              <a:tr h="5672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 Kegiatan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29973"/>
                  </a:ext>
                </a:extLst>
              </a:tr>
              <a:tr h="5807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 Kegiatan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Rp. 150.000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83942"/>
                  </a:ext>
                </a:extLst>
              </a:tr>
              <a:tr h="5672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Iuran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Peserta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Komisariat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500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36071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32" y="812815"/>
            <a:ext cx="6517175" cy="741663"/>
          </a:xfrm>
        </p:spPr>
        <p:txBody>
          <a:bodyPr>
            <a:normAutofit/>
          </a:bodyPr>
          <a:lstStyle/>
          <a:p>
            <a:pPr algn="l"/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Berbagi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MASKER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/>
        </p:nvGraphicFramePr>
        <p:xfrm>
          <a:off x="-982639" y="21290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CF67C8A-5156-4EA3-A59C-6C7E46DC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1557095"/>
              </p:ext>
            </p:extLst>
          </p:nvPr>
        </p:nvGraphicFramePr>
        <p:xfrm>
          <a:off x="1166557" y="1883095"/>
          <a:ext cx="10223411" cy="3453827"/>
        </p:xfrm>
        <a:graphic>
          <a:graphicData uri="http://schemas.openxmlformats.org/drawingml/2006/table">
            <a:tbl>
              <a:tblPr firstRow="1" firstCol="1" bandRow="1"/>
              <a:tblGrid>
                <a:gridCol w="704632">
                  <a:extLst>
                    <a:ext uri="{9D8B030D-6E8A-4147-A177-3AD203B41FA5}">
                      <a16:colId xmlns:a16="http://schemas.microsoft.com/office/drawing/2014/main" val="2195450330"/>
                    </a:ext>
                  </a:extLst>
                </a:gridCol>
                <a:gridCol w="2615565">
                  <a:extLst>
                    <a:ext uri="{9D8B030D-6E8A-4147-A177-3AD203B41FA5}">
                      <a16:colId xmlns:a16="http://schemas.microsoft.com/office/drawing/2014/main" val="2990097867"/>
                    </a:ext>
                  </a:extLst>
                </a:gridCol>
                <a:gridCol w="6903214">
                  <a:extLst>
                    <a:ext uri="{9D8B030D-6E8A-4147-A177-3AD203B41FA5}">
                      <a16:colId xmlns:a16="http://schemas.microsoft.com/office/drawing/2014/main" val="867464828"/>
                    </a:ext>
                  </a:extLst>
                </a:gridCol>
              </a:tblGrid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Berbagi Masker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6182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Mengajak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masyarakat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memakai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masker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guna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menjaga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kesehatan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pencegahan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terhadap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virus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covid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7417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Rabu, 11 Agustus 2021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24150"/>
                  </a:ext>
                </a:extLst>
              </a:tr>
              <a:tr h="4450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3.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 Kegiatan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367841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 Kegiatan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79629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29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60041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32" y="574279"/>
            <a:ext cx="6517175" cy="741663"/>
          </a:xfrm>
        </p:spPr>
        <p:txBody>
          <a:bodyPr>
            <a:normAutofit/>
          </a:bodyPr>
          <a:lstStyle/>
          <a:p>
            <a:pPr algn="l"/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Galang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Dana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Gunung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semeru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/>
        </p:nvGraphicFramePr>
        <p:xfrm>
          <a:off x="-982639" y="21290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CF67C8A-5156-4EA3-A59C-6C7E46DC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3594157"/>
              </p:ext>
            </p:extLst>
          </p:nvPr>
        </p:nvGraphicFramePr>
        <p:xfrm>
          <a:off x="1166557" y="1445778"/>
          <a:ext cx="10223411" cy="4760693"/>
        </p:xfrm>
        <a:graphic>
          <a:graphicData uri="http://schemas.openxmlformats.org/drawingml/2006/table">
            <a:tbl>
              <a:tblPr firstRow="1" firstCol="1" bandRow="1"/>
              <a:tblGrid>
                <a:gridCol w="704632">
                  <a:extLst>
                    <a:ext uri="{9D8B030D-6E8A-4147-A177-3AD203B41FA5}">
                      <a16:colId xmlns:a16="http://schemas.microsoft.com/office/drawing/2014/main" val="2195450330"/>
                    </a:ext>
                  </a:extLst>
                </a:gridCol>
                <a:gridCol w="2615565">
                  <a:extLst>
                    <a:ext uri="{9D8B030D-6E8A-4147-A177-3AD203B41FA5}">
                      <a16:colId xmlns:a16="http://schemas.microsoft.com/office/drawing/2014/main" val="2990097867"/>
                    </a:ext>
                  </a:extLst>
                </a:gridCol>
                <a:gridCol w="6903214">
                  <a:extLst>
                    <a:ext uri="{9D8B030D-6E8A-4147-A177-3AD203B41FA5}">
                      <a16:colId xmlns:a16="http://schemas.microsoft.com/office/drawing/2014/main" val="867464828"/>
                    </a:ext>
                  </a:extLst>
                </a:gridCol>
              </a:tblGrid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Kerja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alang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Dana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6182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Membantu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meringankan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beban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saudara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kita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sedang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tertimpa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musibah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bencana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alam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7417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12 Desember 2021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24150"/>
                  </a:ext>
                </a:extLst>
              </a:tr>
              <a:tr h="4450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3.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367841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 Kegiatan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79629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29973"/>
                  </a:ext>
                </a:extLst>
              </a:tr>
              <a:tr h="527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Jumlah dana Terkumpul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Rp. 1. 414.000 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83942"/>
                  </a:ext>
                </a:extLst>
              </a:tr>
              <a:tr h="527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7. 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Jumlah Dana yang Tersalurkan</a:t>
                      </a:r>
                      <a:endParaRPr lang="en-ID" sz="1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Rp. 1.414.000 – Rp. 15.000(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biaya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admin) = Rp. 1.399.000 </a:t>
                      </a:r>
                      <a:endParaRPr lang="en-ID" sz="1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001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281858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1DF5-02DC-4FB4-84CC-68C4D417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65839"/>
            <a:ext cx="10353761" cy="1326321"/>
          </a:xfrm>
        </p:spPr>
        <p:txBody>
          <a:bodyPr/>
          <a:lstStyle/>
          <a:p>
            <a:r>
              <a:rPr lang="en-US" dirty="0"/>
              <a:t>BIRO KOMUNIKASI KAMPUS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0694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32" y="812815"/>
            <a:ext cx="6517175" cy="741663"/>
          </a:xfrm>
        </p:spPr>
        <p:txBody>
          <a:bodyPr>
            <a:normAutofit/>
          </a:bodyPr>
          <a:lstStyle/>
          <a:p>
            <a:pPr algn="l"/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Mengikuti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Panitia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Mapram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/>
        </p:nvGraphicFramePr>
        <p:xfrm>
          <a:off x="-982639" y="21290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CF67C8A-5156-4EA3-A59C-6C7E46DC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692916"/>
              </p:ext>
            </p:extLst>
          </p:nvPr>
        </p:nvGraphicFramePr>
        <p:xfrm>
          <a:off x="1166557" y="1883095"/>
          <a:ext cx="9858894" cy="3760245"/>
        </p:xfrm>
        <a:graphic>
          <a:graphicData uri="http://schemas.openxmlformats.org/drawingml/2006/table">
            <a:tbl>
              <a:tblPr firstRow="1" firstCol="1" bandRow="1"/>
              <a:tblGrid>
                <a:gridCol w="704632">
                  <a:extLst>
                    <a:ext uri="{9D8B030D-6E8A-4147-A177-3AD203B41FA5}">
                      <a16:colId xmlns:a16="http://schemas.microsoft.com/office/drawing/2014/main" val="2195450330"/>
                    </a:ext>
                  </a:extLst>
                </a:gridCol>
                <a:gridCol w="2251048">
                  <a:extLst>
                    <a:ext uri="{9D8B030D-6E8A-4147-A177-3AD203B41FA5}">
                      <a16:colId xmlns:a16="http://schemas.microsoft.com/office/drawing/2014/main" val="2990097867"/>
                    </a:ext>
                  </a:extLst>
                </a:gridCol>
                <a:gridCol w="6903214">
                  <a:extLst>
                    <a:ext uri="{9D8B030D-6E8A-4147-A177-3AD203B41FA5}">
                      <a16:colId xmlns:a16="http://schemas.microsoft.com/office/drawing/2014/main" val="867464828"/>
                    </a:ext>
                  </a:extLst>
                </a:gridCol>
              </a:tblGrid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Mapram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6182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mengakses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jalannya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atau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strategi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kaderisasi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di Internal  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7417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Mapram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berlangsung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24150"/>
                  </a:ext>
                </a:extLst>
              </a:tr>
              <a:tr h="4450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Sasaran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Mahasiswa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Baru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Universitas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Peradaban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367841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79629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</a:t>
                      </a:r>
                      <a:r>
                        <a:rPr lang="en-ID" sz="16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6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29973"/>
                  </a:ext>
                </a:extLst>
              </a:tr>
              <a:tr h="527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8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48236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1DF5-02DC-4FB4-84CC-68C4D417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952713"/>
            <a:ext cx="10353761" cy="2952573"/>
          </a:xfrm>
        </p:spPr>
        <p:txBody>
          <a:bodyPr>
            <a:normAutofit/>
          </a:bodyPr>
          <a:lstStyle/>
          <a:p>
            <a:r>
              <a:rPr lang="en-US" sz="7200" dirty="0"/>
              <a:t>Program </a:t>
            </a:r>
            <a:r>
              <a:rPr lang="en-US" sz="7200" dirty="0" err="1"/>
              <a:t>Kerja</a:t>
            </a:r>
            <a:r>
              <a:rPr lang="en-US" sz="7200" dirty="0"/>
              <a:t> TIDAK </a:t>
            </a:r>
            <a:r>
              <a:rPr lang="en-US" sz="7200" dirty="0" err="1"/>
              <a:t>Terealisasi</a:t>
            </a:r>
            <a:endParaRPr lang="en-ID" sz="7200" dirty="0"/>
          </a:p>
        </p:txBody>
      </p:sp>
    </p:spTree>
    <p:extLst>
      <p:ext uri="{BB962C8B-B14F-4D97-AF65-F5344CB8AC3E}">
        <p14:creationId xmlns:p14="http://schemas.microsoft.com/office/powerpoint/2010/main" val="13954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32" y="328007"/>
            <a:ext cx="6517175" cy="741663"/>
          </a:xfrm>
        </p:spPr>
        <p:txBody>
          <a:bodyPr>
            <a:normAutofit/>
          </a:bodyPr>
          <a:lstStyle/>
          <a:p>
            <a:pPr algn="l"/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Pelatihan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Public Speaking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869291"/>
              </p:ext>
            </p:extLst>
          </p:nvPr>
        </p:nvGraphicFramePr>
        <p:xfrm>
          <a:off x="-982639" y="16972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CF67C8A-5156-4EA3-A59C-6C7E46DC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7483452"/>
              </p:ext>
            </p:extLst>
          </p:nvPr>
        </p:nvGraphicFramePr>
        <p:xfrm>
          <a:off x="1166557" y="1093484"/>
          <a:ext cx="9858894" cy="4750151"/>
        </p:xfrm>
        <a:graphic>
          <a:graphicData uri="http://schemas.openxmlformats.org/drawingml/2006/table">
            <a:tbl>
              <a:tblPr firstRow="1" firstCol="1" bandRow="1"/>
              <a:tblGrid>
                <a:gridCol w="704632">
                  <a:extLst>
                    <a:ext uri="{9D8B030D-6E8A-4147-A177-3AD203B41FA5}">
                      <a16:colId xmlns:a16="http://schemas.microsoft.com/office/drawing/2014/main" val="2195450330"/>
                    </a:ext>
                  </a:extLst>
                </a:gridCol>
                <a:gridCol w="2251048">
                  <a:extLst>
                    <a:ext uri="{9D8B030D-6E8A-4147-A177-3AD203B41FA5}">
                      <a16:colId xmlns:a16="http://schemas.microsoft.com/office/drawing/2014/main" val="2990097867"/>
                    </a:ext>
                  </a:extLst>
                </a:gridCol>
                <a:gridCol w="6903214">
                  <a:extLst>
                    <a:ext uri="{9D8B030D-6E8A-4147-A177-3AD203B41FA5}">
                      <a16:colId xmlns:a16="http://schemas.microsoft.com/office/drawing/2014/main" val="867464828"/>
                    </a:ext>
                  </a:extLst>
                </a:gridCol>
              </a:tblGrid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Pelatihan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Public Speaking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6182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Melatih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public speaking di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Kampus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ataupun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saat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terjun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masyarakat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7417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24150"/>
                  </a:ext>
                </a:extLst>
              </a:tr>
              <a:tr h="4450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Sasaran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Seluruh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PMII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Komisariat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Arya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Suralaya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367841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79629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 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Alasan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Karena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belum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dikonsep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bentuk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kegiatannya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terkendala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terkait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waktu</a:t>
                      </a:r>
                      <a:r>
                        <a:rPr lang="en-US" sz="1800" b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pelaksaan</a:t>
                      </a:r>
                      <a:r>
                        <a:rPr lang="en-US" sz="1800" b="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proker</a:t>
                      </a:r>
                      <a:endParaRPr lang="en-ID" sz="1800" b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734189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</a:t>
                      </a:r>
                      <a:r>
                        <a:rPr lang="en-ID" sz="16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6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29973"/>
                  </a:ext>
                </a:extLst>
              </a:tr>
              <a:tr h="527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</a:t>
                      </a:r>
                      <a:r>
                        <a:rPr lang="en-ID" sz="16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6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8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78799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32" y="355615"/>
            <a:ext cx="6517175" cy="741663"/>
          </a:xfrm>
        </p:spPr>
        <p:txBody>
          <a:bodyPr>
            <a:normAutofit/>
          </a:bodyPr>
          <a:lstStyle/>
          <a:p>
            <a:pPr algn="l"/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Pemanfaatan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limbah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95261"/>
              </p:ext>
            </p:extLst>
          </p:nvPr>
        </p:nvGraphicFramePr>
        <p:xfrm>
          <a:off x="-982639" y="16718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CF67C8A-5156-4EA3-A59C-6C7E46DC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7339776"/>
              </p:ext>
            </p:extLst>
          </p:nvPr>
        </p:nvGraphicFramePr>
        <p:xfrm>
          <a:off x="1166557" y="1266871"/>
          <a:ext cx="9858894" cy="4533929"/>
        </p:xfrm>
        <a:graphic>
          <a:graphicData uri="http://schemas.openxmlformats.org/drawingml/2006/table">
            <a:tbl>
              <a:tblPr firstRow="1" firstCol="1" bandRow="1"/>
              <a:tblGrid>
                <a:gridCol w="704632">
                  <a:extLst>
                    <a:ext uri="{9D8B030D-6E8A-4147-A177-3AD203B41FA5}">
                      <a16:colId xmlns:a16="http://schemas.microsoft.com/office/drawing/2014/main" val="2195450330"/>
                    </a:ext>
                  </a:extLst>
                </a:gridCol>
                <a:gridCol w="2251048">
                  <a:extLst>
                    <a:ext uri="{9D8B030D-6E8A-4147-A177-3AD203B41FA5}">
                      <a16:colId xmlns:a16="http://schemas.microsoft.com/office/drawing/2014/main" val="2990097867"/>
                    </a:ext>
                  </a:extLst>
                </a:gridCol>
                <a:gridCol w="6903214">
                  <a:extLst>
                    <a:ext uri="{9D8B030D-6E8A-4147-A177-3AD203B41FA5}">
                      <a16:colId xmlns:a16="http://schemas.microsoft.com/office/drawing/2014/main" val="867464828"/>
                    </a:ext>
                  </a:extLst>
                </a:gridCol>
              </a:tblGrid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Pemanfaatan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Limbah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6182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Mendaur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ulang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kembali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barang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terpakai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sehingga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dimanfaatkan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7417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24150"/>
                  </a:ext>
                </a:extLst>
              </a:tr>
              <a:tr h="4450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Sasaran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Seluruh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PMII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Kom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 Arya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Suralaya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367841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79629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 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Alasan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Karena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belum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ada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pembahasan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ulang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terkait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proker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tersebut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70134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29973"/>
                  </a:ext>
                </a:extLst>
              </a:tr>
              <a:tr h="527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8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63193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FFA4-49CD-412B-A1AC-17F2A0E08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606" y="156754"/>
            <a:ext cx="9784685" cy="1162593"/>
          </a:xfrm>
        </p:spPr>
        <p:txBody>
          <a:bodyPr/>
          <a:lstStyle/>
          <a:p>
            <a:r>
              <a:rPr lang="en-US" dirty="0"/>
              <a:t>Biro KEAGAMAAN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44702-5C22-4EA2-AB51-0AB33846E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479" y="1371600"/>
            <a:ext cx="10679726" cy="4387755"/>
          </a:xfrm>
        </p:spPr>
        <p:txBody>
          <a:bodyPr>
            <a:normAutofit/>
          </a:bodyPr>
          <a:lstStyle/>
          <a:p>
            <a:pPr marL="742950" marR="3454400" lvl="1" indent="-285750">
              <a:lnSpc>
                <a:spcPct val="145000"/>
              </a:lnSpc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id-ID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Biro Dakwah dan Kajian Islam </a:t>
            </a:r>
            <a:endParaRPr lang="en-US" sz="2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marR="3454400" lvl="1" indent="0">
              <a:lnSpc>
                <a:spcPct val="145000"/>
              </a:lnSpc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id-ID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Koordinator :    </a:t>
            </a:r>
            <a:r>
              <a:rPr lang="id-ID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Rudi Juniyanto</a:t>
            </a:r>
            <a:endParaRPr lang="en-ID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689225" marR="3454400" lvl="0" indent="-342900">
              <a:lnSpc>
                <a:spcPct val="145000"/>
              </a:lnSpc>
              <a:spcAft>
                <a:spcPts val="0"/>
              </a:spcAft>
              <a:buFont typeface="+mj-lt"/>
              <a:buAutoNum type="alphaLcPeriod"/>
              <a:tabLst>
                <a:tab pos="45720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Ahmad Munibi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689225" marR="3454400" lvl="0" indent="-342900">
              <a:lnSpc>
                <a:spcPct val="145000"/>
              </a:lnSpc>
              <a:spcAft>
                <a:spcPts val="0"/>
              </a:spcAft>
              <a:buFont typeface="+mj-lt"/>
              <a:buAutoNum type="alphaLcPeriod"/>
              <a:tabLst>
                <a:tab pos="45720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Anisah Unikmah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689225" marR="3454400" lvl="0" indent="-342900">
              <a:lnSpc>
                <a:spcPct val="145000"/>
              </a:lnSpc>
              <a:spcAft>
                <a:spcPts val="0"/>
              </a:spcAft>
              <a:buFont typeface="+mj-lt"/>
              <a:buAutoNum type="alphaLcPeriod"/>
              <a:tabLst>
                <a:tab pos="45720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Syahrul Romadzon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689225" marR="3454400" lvl="0" indent="-342900">
              <a:lnSpc>
                <a:spcPct val="145000"/>
              </a:lnSpc>
              <a:spcAft>
                <a:spcPts val="0"/>
              </a:spcAft>
              <a:buFont typeface="+mj-lt"/>
              <a:buAutoNum type="alphaLcPeriod"/>
              <a:tabLst>
                <a:tab pos="45720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Wildah Nur Arifah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689225" marR="3454400" lvl="0" indent="-342900">
              <a:lnSpc>
                <a:spcPct val="145000"/>
              </a:lnSpc>
              <a:spcAft>
                <a:spcPts val="0"/>
              </a:spcAft>
              <a:buFont typeface="+mj-lt"/>
              <a:buAutoNum type="alphaLcPeriod"/>
              <a:tabLst>
                <a:tab pos="457200" algn="l"/>
              </a:tabLst>
            </a:pPr>
            <a:r>
              <a:rPr lang="id-ID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Yusuf Hidayat</a:t>
            </a:r>
            <a:endParaRPr lang="en-ID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37420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32" y="203215"/>
            <a:ext cx="6517175" cy="741663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KD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664587"/>
              </p:ext>
            </p:extLst>
          </p:nvPr>
        </p:nvGraphicFramePr>
        <p:xfrm>
          <a:off x="-982639" y="15194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CF67C8A-5156-4EA3-A59C-6C7E46DC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2021393"/>
              </p:ext>
            </p:extLst>
          </p:nvPr>
        </p:nvGraphicFramePr>
        <p:xfrm>
          <a:off x="1166557" y="1021707"/>
          <a:ext cx="9858894" cy="4533929"/>
        </p:xfrm>
        <a:graphic>
          <a:graphicData uri="http://schemas.openxmlformats.org/drawingml/2006/table">
            <a:tbl>
              <a:tblPr firstRow="1" firstCol="1" bandRow="1"/>
              <a:tblGrid>
                <a:gridCol w="704632">
                  <a:extLst>
                    <a:ext uri="{9D8B030D-6E8A-4147-A177-3AD203B41FA5}">
                      <a16:colId xmlns:a16="http://schemas.microsoft.com/office/drawing/2014/main" val="2195450330"/>
                    </a:ext>
                  </a:extLst>
                </a:gridCol>
                <a:gridCol w="2251048">
                  <a:extLst>
                    <a:ext uri="{9D8B030D-6E8A-4147-A177-3AD203B41FA5}">
                      <a16:colId xmlns:a16="http://schemas.microsoft.com/office/drawing/2014/main" val="2990097867"/>
                    </a:ext>
                  </a:extLst>
                </a:gridCol>
                <a:gridCol w="6903214">
                  <a:extLst>
                    <a:ext uri="{9D8B030D-6E8A-4147-A177-3AD203B41FA5}">
                      <a16:colId xmlns:a16="http://schemas.microsoft.com/office/drawing/2014/main" val="867464828"/>
                    </a:ext>
                  </a:extLst>
                </a:gridCol>
              </a:tblGrid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PKD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6182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Regulasi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kaderisasi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kelanjutan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setelah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mapaba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7417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24150"/>
                  </a:ext>
                </a:extLst>
              </a:tr>
              <a:tr h="4450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Sasaran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sudah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Mengikkuti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Mapaba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batas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waktu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6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Bulan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367841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79629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 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Alasan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Karena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belum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siapnya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SDM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segi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internal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belum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menemukan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susunan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terkait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pemateri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70134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29973"/>
                  </a:ext>
                </a:extLst>
              </a:tr>
              <a:tr h="527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8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4625682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32" y="39223"/>
            <a:ext cx="6517175" cy="741663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SIG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585045"/>
              </p:ext>
            </p:extLst>
          </p:nvPr>
        </p:nvGraphicFramePr>
        <p:xfrm>
          <a:off x="-982639" y="16337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CF67C8A-5156-4EA3-A59C-6C7E46DC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2157517"/>
              </p:ext>
            </p:extLst>
          </p:nvPr>
        </p:nvGraphicFramePr>
        <p:xfrm>
          <a:off x="1166557" y="870965"/>
          <a:ext cx="9858894" cy="4750151"/>
        </p:xfrm>
        <a:graphic>
          <a:graphicData uri="http://schemas.openxmlformats.org/drawingml/2006/table">
            <a:tbl>
              <a:tblPr firstRow="1" firstCol="1" bandRow="1"/>
              <a:tblGrid>
                <a:gridCol w="704632">
                  <a:extLst>
                    <a:ext uri="{9D8B030D-6E8A-4147-A177-3AD203B41FA5}">
                      <a16:colId xmlns:a16="http://schemas.microsoft.com/office/drawing/2014/main" val="2195450330"/>
                    </a:ext>
                  </a:extLst>
                </a:gridCol>
                <a:gridCol w="2251048">
                  <a:extLst>
                    <a:ext uri="{9D8B030D-6E8A-4147-A177-3AD203B41FA5}">
                      <a16:colId xmlns:a16="http://schemas.microsoft.com/office/drawing/2014/main" val="2990097867"/>
                    </a:ext>
                  </a:extLst>
                </a:gridCol>
                <a:gridCol w="6903214">
                  <a:extLst>
                    <a:ext uri="{9D8B030D-6E8A-4147-A177-3AD203B41FA5}">
                      <a16:colId xmlns:a16="http://schemas.microsoft.com/office/drawing/2014/main" val="867464828"/>
                    </a:ext>
                  </a:extLst>
                </a:gridCol>
              </a:tblGrid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IG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6182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Regulasi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kader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putri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Kopri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sebagai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jenjang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awal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kaderisasi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formal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kekoprian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7417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24150"/>
                  </a:ext>
                </a:extLst>
              </a:tr>
              <a:tr h="4450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Sasaran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sudah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Mengikkuti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Mapaba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367841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79629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 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Alasan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Karena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masih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sedikit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sahabati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sudah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mengikuti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SIG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masih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belum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terkonsep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sedemikian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rupa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70134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29973"/>
                  </a:ext>
                </a:extLst>
              </a:tr>
              <a:tr h="527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8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123478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32" y="368315"/>
            <a:ext cx="6517175" cy="741663"/>
          </a:xfrm>
        </p:spPr>
        <p:txBody>
          <a:bodyPr>
            <a:normAutofit/>
          </a:bodyPr>
          <a:lstStyle/>
          <a:p>
            <a:pPr algn="l"/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Pembuatan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Stempel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725591"/>
              </p:ext>
            </p:extLst>
          </p:nvPr>
        </p:nvGraphicFramePr>
        <p:xfrm>
          <a:off x="-982639" y="16845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CF67C8A-5156-4EA3-A59C-6C7E46DC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853366"/>
              </p:ext>
            </p:extLst>
          </p:nvPr>
        </p:nvGraphicFramePr>
        <p:xfrm>
          <a:off x="1166557" y="1253067"/>
          <a:ext cx="9858894" cy="4317707"/>
        </p:xfrm>
        <a:graphic>
          <a:graphicData uri="http://schemas.openxmlformats.org/drawingml/2006/table">
            <a:tbl>
              <a:tblPr firstRow="1" firstCol="1" bandRow="1"/>
              <a:tblGrid>
                <a:gridCol w="704632">
                  <a:extLst>
                    <a:ext uri="{9D8B030D-6E8A-4147-A177-3AD203B41FA5}">
                      <a16:colId xmlns:a16="http://schemas.microsoft.com/office/drawing/2014/main" val="2195450330"/>
                    </a:ext>
                  </a:extLst>
                </a:gridCol>
                <a:gridCol w="2251048">
                  <a:extLst>
                    <a:ext uri="{9D8B030D-6E8A-4147-A177-3AD203B41FA5}">
                      <a16:colId xmlns:a16="http://schemas.microsoft.com/office/drawing/2014/main" val="2990097867"/>
                    </a:ext>
                  </a:extLst>
                </a:gridCol>
                <a:gridCol w="6903214">
                  <a:extLst>
                    <a:ext uri="{9D8B030D-6E8A-4147-A177-3AD203B41FA5}">
                      <a16:colId xmlns:a16="http://schemas.microsoft.com/office/drawing/2014/main" val="867464828"/>
                    </a:ext>
                  </a:extLst>
                </a:gridCol>
              </a:tblGrid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Pembuatan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Stempel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6182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Pelengkapan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ATK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administrasi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7417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24150"/>
                  </a:ext>
                </a:extLst>
              </a:tr>
              <a:tr h="44502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Sasaran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6367841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79629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 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Alasan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Karena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kondisi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stempel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sudah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ada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masih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baik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70134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29973"/>
                  </a:ext>
                </a:extLst>
              </a:tr>
              <a:tr h="527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8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6094238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32" y="508015"/>
            <a:ext cx="6517175" cy="741663"/>
          </a:xfrm>
        </p:spPr>
        <p:txBody>
          <a:bodyPr>
            <a:normAutofit/>
          </a:bodyPr>
          <a:lstStyle/>
          <a:p>
            <a:pPr algn="l"/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Pencatatan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Inventaris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203387"/>
              </p:ext>
            </p:extLst>
          </p:nvPr>
        </p:nvGraphicFramePr>
        <p:xfrm>
          <a:off x="-982639" y="18242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CF67C8A-5156-4EA3-A59C-6C7E46DC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1779382"/>
              </p:ext>
            </p:extLst>
          </p:nvPr>
        </p:nvGraphicFramePr>
        <p:xfrm>
          <a:off x="1166553" y="1578295"/>
          <a:ext cx="9858894" cy="4088905"/>
        </p:xfrm>
        <a:graphic>
          <a:graphicData uri="http://schemas.openxmlformats.org/drawingml/2006/table">
            <a:tbl>
              <a:tblPr firstRow="1" firstCol="1" bandRow="1"/>
              <a:tblGrid>
                <a:gridCol w="704632">
                  <a:extLst>
                    <a:ext uri="{9D8B030D-6E8A-4147-A177-3AD203B41FA5}">
                      <a16:colId xmlns:a16="http://schemas.microsoft.com/office/drawing/2014/main" val="2195450330"/>
                    </a:ext>
                  </a:extLst>
                </a:gridCol>
                <a:gridCol w="2251048">
                  <a:extLst>
                    <a:ext uri="{9D8B030D-6E8A-4147-A177-3AD203B41FA5}">
                      <a16:colId xmlns:a16="http://schemas.microsoft.com/office/drawing/2014/main" val="2990097867"/>
                    </a:ext>
                  </a:extLst>
                </a:gridCol>
                <a:gridCol w="6903214">
                  <a:extLst>
                    <a:ext uri="{9D8B030D-6E8A-4147-A177-3AD203B41FA5}">
                      <a16:colId xmlns:a16="http://schemas.microsoft.com/office/drawing/2014/main" val="867464828"/>
                    </a:ext>
                  </a:extLst>
                </a:gridCol>
              </a:tblGrid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Pencatatan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Inventaris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6182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Mendata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barang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barang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apa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saja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ada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di Basecamp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7417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24150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79629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Alasan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Karena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belum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dilakukan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pemfilteran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barang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karena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masih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banyak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barang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tertumpuk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70134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</a:t>
                      </a:r>
                      <a:r>
                        <a:rPr lang="en-ID" sz="16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6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29973"/>
                  </a:ext>
                </a:extLst>
              </a:tr>
              <a:tr h="527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8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823680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32" y="584215"/>
            <a:ext cx="6517175" cy="741663"/>
          </a:xfrm>
        </p:spPr>
        <p:txBody>
          <a:bodyPr>
            <a:normAutofit/>
          </a:bodyPr>
          <a:lstStyle/>
          <a:p>
            <a:pPr algn="l"/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Pembuatan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TIANG BENDERA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696042"/>
              </p:ext>
            </p:extLst>
          </p:nvPr>
        </p:nvGraphicFramePr>
        <p:xfrm>
          <a:off x="-982639" y="19004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CF67C8A-5156-4EA3-A59C-6C7E46DC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8442767"/>
              </p:ext>
            </p:extLst>
          </p:nvPr>
        </p:nvGraphicFramePr>
        <p:xfrm>
          <a:off x="1166557" y="1654495"/>
          <a:ext cx="9858894" cy="3872683"/>
        </p:xfrm>
        <a:graphic>
          <a:graphicData uri="http://schemas.openxmlformats.org/drawingml/2006/table">
            <a:tbl>
              <a:tblPr firstRow="1" firstCol="1" bandRow="1"/>
              <a:tblGrid>
                <a:gridCol w="704632">
                  <a:extLst>
                    <a:ext uri="{9D8B030D-6E8A-4147-A177-3AD203B41FA5}">
                      <a16:colId xmlns:a16="http://schemas.microsoft.com/office/drawing/2014/main" val="2195450330"/>
                    </a:ext>
                  </a:extLst>
                </a:gridCol>
                <a:gridCol w="2251048">
                  <a:extLst>
                    <a:ext uri="{9D8B030D-6E8A-4147-A177-3AD203B41FA5}">
                      <a16:colId xmlns:a16="http://schemas.microsoft.com/office/drawing/2014/main" val="2990097867"/>
                    </a:ext>
                  </a:extLst>
                </a:gridCol>
                <a:gridCol w="6903214">
                  <a:extLst>
                    <a:ext uri="{9D8B030D-6E8A-4147-A177-3AD203B41FA5}">
                      <a16:colId xmlns:a16="http://schemas.microsoft.com/office/drawing/2014/main" val="867464828"/>
                    </a:ext>
                  </a:extLst>
                </a:gridCol>
              </a:tblGrid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Pembuatan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Tiang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Bendera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6182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Agar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bendera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ada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tempatnya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dipakai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ketika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ada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acara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7417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24150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79629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Alasan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Karena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masih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ada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tiang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masih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bisa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dipakai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70134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 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29973"/>
                  </a:ext>
                </a:extLst>
              </a:tr>
              <a:tr h="527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8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322009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32" y="304815"/>
            <a:ext cx="6517175" cy="741663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Kajian Strategi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Manajemen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Aksi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391143"/>
              </p:ext>
            </p:extLst>
          </p:nvPr>
        </p:nvGraphicFramePr>
        <p:xfrm>
          <a:off x="-982639" y="16210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CF67C8A-5156-4EA3-A59C-6C7E46DC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2767742"/>
              </p:ext>
            </p:extLst>
          </p:nvPr>
        </p:nvGraphicFramePr>
        <p:xfrm>
          <a:off x="1166553" y="1322087"/>
          <a:ext cx="9858894" cy="4305127"/>
        </p:xfrm>
        <a:graphic>
          <a:graphicData uri="http://schemas.openxmlformats.org/drawingml/2006/table">
            <a:tbl>
              <a:tblPr firstRow="1" firstCol="1" bandRow="1"/>
              <a:tblGrid>
                <a:gridCol w="704632">
                  <a:extLst>
                    <a:ext uri="{9D8B030D-6E8A-4147-A177-3AD203B41FA5}">
                      <a16:colId xmlns:a16="http://schemas.microsoft.com/office/drawing/2014/main" val="2195450330"/>
                    </a:ext>
                  </a:extLst>
                </a:gridCol>
                <a:gridCol w="2251048">
                  <a:extLst>
                    <a:ext uri="{9D8B030D-6E8A-4147-A177-3AD203B41FA5}">
                      <a16:colId xmlns:a16="http://schemas.microsoft.com/office/drawing/2014/main" val="2990097867"/>
                    </a:ext>
                  </a:extLst>
                </a:gridCol>
                <a:gridCol w="6903214">
                  <a:extLst>
                    <a:ext uri="{9D8B030D-6E8A-4147-A177-3AD203B41FA5}">
                      <a16:colId xmlns:a16="http://schemas.microsoft.com/office/drawing/2014/main" val="867464828"/>
                    </a:ext>
                  </a:extLst>
                </a:gridCol>
              </a:tblGrid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Kajian Strategi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Manajemen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Aksi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6182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Melatih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kader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melakukan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aksi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terjun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langsung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</a:t>
                      </a:r>
                      <a:r>
                        <a:rPr lang="en-ID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lapangan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7417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24150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79629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Alasan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Karena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belum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dibutuhkan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masih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ada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hal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diprioritaskan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disbanding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aksi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turun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jalan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yaitu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turun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basecamp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terlebih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dahulu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70134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29973"/>
                  </a:ext>
                </a:extLst>
              </a:tr>
              <a:tr h="527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8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8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992516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32" y="241316"/>
            <a:ext cx="6517175" cy="741663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Kajian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Peringatan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Hari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Kartini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50205"/>
              </p:ext>
            </p:extLst>
          </p:nvPr>
        </p:nvGraphicFramePr>
        <p:xfrm>
          <a:off x="-982639" y="18623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CF67C8A-5156-4EA3-A59C-6C7E46DC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9088504"/>
              </p:ext>
            </p:extLst>
          </p:nvPr>
        </p:nvGraphicFramePr>
        <p:xfrm>
          <a:off x="1166553" y="1139318"/>
          <a:ext cx="9858894" cy="4500385"/>
        </p:xfrm>
        <a:graphic>
          <a:graphicData uri="http://schemas.openxmlformats.org/drawingml/2006/table">
            <a:tbl>
              <a:tblPr firstRow="1" firstCol="1" bandRow="1"/>
              <a:tblGrid>
                <a:gridCol w="704632">
                  <a:extLst>
                    <a:ext uri="{9D8B030D-6E8A-4147-A177-3AD203B41FA5}">
                      <a16:colId xmlns:a16="http://schemas.microsoft.com/office/drawing/2014/main" val="2195450330"/>
                    </a:ext>
                  </a:extLst>
                </a:gridCol>
                <a:gridCol w="2251048">
                  <a:extLst>
                    <a:ext uri="{9D8B030D-6E8A-4147-A177-3AD203B41FA5}">
                      <a16:colId xmlns:a16="http://schemas.microsoft.com/office/drawing/2014/main" val="2990097867"/>
                    </a:ext>
                  </a:extLst>
                </a:gridCol>
                <a:gridCol w="6903214">
                  <a:extLst>
                    <a:ext uri="{9D8B030D-6E8A-4147-A177-3AD203B41FA5}">
                      <a16:colId xmlns:a16="http://schemas.microsoft.com/office/drawing/2014/main" val="867464828"/>
                    </a:ext>
                  </a:extLst>
                </a:gridCol>
              </a:tblGrid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Kajian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Peringatan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Hari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Kartini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6182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Memperingati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Hari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Lahir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Ibu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Kartini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sebagai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salah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satu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pionir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berpengaruh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menegakan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kesetaraan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gender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hak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kaum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wanita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hal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sahabati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7417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24150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79629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Alasan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Karena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belum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dikonsep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dan focus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Harlah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PMII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70134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</a:t>
                      </a:r>
                      <a:r>
                        <a:rPr lang="en-ID" sz="16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6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29973"/>
                  </a:ext>
                </a:extLst>
              </a:tr>
              <a:tr h="527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8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2129920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32" y="393715"/>
            <a:ext cx="6517175" cy="741663"/>
          </a:xfrm>
        </p:spPr>
        <p:txBody>
          <a:bodyPr>
            <a:normAutofit/>
          </a:bodyPr>
          <a:lstStyle/>
          <a:p>
            <a:pPr algn="l"/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Isro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’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Mi’raj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739814"/>
              </p:ext>
            </p:extLst>
          </p:nvPr>
        </p:nvGraphicFramePr>
        <p:xfrm>
          <a:off x="-982639" y="17099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CF67C8A-5156-4EA3-A59C-6C7E46DC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9186049"/>
              </p:ext>
            </p:extLst>
          </p:nvPr>
        </p:nvGraphicFramePr>
        <p:xfrm>
          <a:off x="1166553" y="1135378"/>
          <a:ext cx="9858894" cy="4716607"/>
        </p:xfrm>
        <a:graphic>
          <a:graphicData uri="http://schemas.openxmlformats.org/drawingml/2006/table">
            <a:tbl>
              <a:tblPr firstRow="1" firstCol="1" bandRow="1"/>
              <a:tblGrid>
                <a:gridCol w="704632">
                  <a:extLst>
                    <a:ext uri="{9D8B030D-6E8A-4147-A177-3AD203B41FA5}">
                      <a16:colId xmlns:a16="http://schemas.microsoft.com/office/drawing/2014/main" val="2195450330"/>
                    </a:ext>
                  </a:extLst>
                </a:gridCol>
                <a:gridCol w="2251048">
                  <a:extLst>
                    <a:ext uri="{9D8B030D-6E8A-4147-A177-3AD203B41FA5}">
                      <a16:colId xmlns:a16="http://schemas.microsoft.com/office/drawing/2014/main" val="2990097867"/>
                    </a:ext>
                  </a:extLst>
                </a:gridCol>
                <a:gridCol w="6903214">
                  <a:extLst>
                    <a:ext uri="{9D8B030D-6E8A-4147-A177-3AD203B41FA5}">
                      <a16:colId xmlns:a16="http://schemas.microsoft.com/office/drawing/2014/main" val="867464828"/>
                    </a:ext>
                  </a:extLst>
                </a:gridCol>
              </a:tblGrid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Isra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’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Mi’raj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6182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Memperingati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salah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satu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Hari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besar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islam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yaitu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ketika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Rasulullah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SAW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melakukan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perjalanan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masjidil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haram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masjidil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aqsa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menuju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langit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7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7417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24150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79629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Alasan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Karena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akses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menuju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kampus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masih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belum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terbuka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lebar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khususnya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hal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kolaborasi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70134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</a:t>
                      </a:r>
                      <a:r>
                        <a:rPr lang="en-ID" sz="16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6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29973"/>
                  </a:ext>
                </a:extLst>
              </a:tr>
              <a:tr h="527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8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796112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32" y="406415"/>
            <a:ext cx="6517175" cy="741663"/>
          </a:xfrm>
        </p:spPr>
        <p:txBody>
          <a:bodyPr>
            <a:normAutofit/>
          </a:bodyPr>
          <a:lstStyle/>
          <a:p>
            <a:pPr algn="l"/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Maulid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Nabi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762493"/>
              </p:ext>
            </p:extLst>
          </p:nvPr>
        </p:nvGraphicFramePr>
        <p:xfrm>
          <a:off x="-982639" y="17226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CF67C8A-5156-4EA3-A59C-6C7E46DC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5889655"/>
              </p:ext>
            </p:extLst>
          </p:nvPr>
        </p:nvGraphicFramePr>
        <p:xfrm>
          <a:off x="1166553" y="1476695"/>
          <a:ext cx="9858894" cy="4088905"/>
        </p:xfrm>
        <a:graphic>
          <a:graphicData uri="http://schemas.openxmlformats.org/drawingml/2006/table">
            <a:tbl>
              <a:tblPr firstRow="1" firstCol="1" bandRow="1"/>
              <a:tblGrid>
                <a:gridCol w="704632">
                  <a:extLst>
                    <a:ext uri="{9D8B030D-6E8A-4147-A177-3AD203B41FA5}">
                      <a16:colId xmlns:a16="http://schemas.microsoft.com/office/drawing/2014/main" val="2195450330"/>
                    </a:ext>
                  </a:extLst>
                </a:gridCol>
                <a:gridCol w="2251048">
                  <a:extLst>
                    <a:ext uri="{9D8B030D-6E8A-4147-A177-3AD203B41FA5}">
                      <a16:colId xmlns:a16="http://schemas.microsoft.com/office/drawing/2014/main" val="2990097867"/>
                    </a:ext>
                  </a:extLst>
                </a:gridCol>
                <a:gridCol w="6903214">
                  <a:extLst>
                    <a:ext uri="{9D8B030D-6E8A-4147-A177-3AD203B41FA5}">
                      <a16:colId xmlns:a16="http://schemas.microsoft.com/office/drawing/2014/main" val="867464828"/>
                    </a:ext>
                  </a:extLst>
                </a:gridCol>
              </a:tblGrid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Maulid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Nabi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6182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Mengenang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kembali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kelahiran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Rasulullah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SAW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7417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24150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79629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Alasan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Karena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sudah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ajak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sebagai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tamu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undangan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menghadiri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maulid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nabi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diadakan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oleh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LSMM di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kampus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70134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</a:t>
                      </a:r>
                      <a:r>
                        <a:rPr lang="en-ID" sz="16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6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29973"/>
                  </a:ext>
                </a:extLst>
              </a:tr>
              <a:tr h="527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8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0592851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5ADE-322A-4E25-BFF3-E5EE7ED9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32" y="355615"/>
            <a:ext cx="6517175" cy="741663"/>
          </a:xfrm>
        </p:spPr>
        <p:txBody>
          <a:bodyPr>
            <a:normAutofit/>
          </a:bodyPr>
          <a:lstStyle/>
          <a:p>
            <a:pPr algn="l"/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Rutinan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SOWAN-SOWAN</a:t>
            </a:r>
            <a:endParaRPr lang="en-ID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2FD694D-382A-42CB-A4D5-F2668239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948500"/>
              </p:ext>
            </p:extLst>
          </p:nvPr>
        </p:nvGraphicFramePr>
        <p:xfrm>
          <a:off x="-982639" y="1671851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383808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mpd="sng">
                      <a:solidFill>
                        <a:schemeClr val="tx1"/>
                      </a:solidFill>
                      <a:prstDash val="solid"/>
                    </a:lnL>
                    <a:lnR w="28575" cmpd="sng">
                      <a:solidFill>
                        <a:schemeClr val="tx1"/>
                      </a:solidFill>
                      <a:prstDash val="soli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89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CF67C8A-5156-4EA3-A59C-6C7E46DC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5299535"/>
              </p:ext>
            </p:extLst>
          </p:nvPr>
        </p:nvGraphicFramePr>
        <p:xfrm>
          <a:off x="1166553" y="1425895"/>
          <a:ext cx="9858894" cy="4088905"/>
        </p:xfrm>
        <a:graphic>
          <a:graphicData uri="http://schemas.openxmlformats.org/drawingml/2006/table">
            <a:tbl>
              <a:tblPr firstRow="1" firstCol="1" bandRow="1"/>
              <a:tblGrid>
                <a:gridCol w="704632">
                  <a:extLst>
                    <a:ext uri="{9D8B030D-6E8A-4147-A177-3AD203B41FA5}">
                      <a16:colId xmlns:a16="http://schemas.microsoft.com/office/drawing/2014/main" val="2195450330"/>
                    </a:ext>
                  </a:extLst>
                </a:gridCol>
                <a:gridCol w="2251048">
                  <a:extLst>
                    <a:ext uri="{9D8B030D-6E8A-4147-A177-3AD203B41FA5}">
                      <a16:colId xmlns:a16="http://schemas.microsoft.com/office/drawing/2014/main" val="2990097867"/>
                    </a:ext>
                  </a:extLst>
                </a:gridCol>
                <a:gridCol w="6903214">
                  <a:extLst>
                    <a:ext uri="{9D8B030D-6E8A-4147-A177-3AD203B41FA5}">
                      <a16:colId xmlns:a16="http://schemas.microsoft.com/office/drawing/2014/main" val="867464828"/>
                    </a:ext>
                  </a:extLst>
                </a:gridCol>
              </a:tblGrid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Rutinan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Sowan-Sowan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86182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1.</a:t>
                      </a:r>
                      <a:endParaRPr lang="en-ID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Tujuan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Mempererat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tali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silaturahim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antara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kader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senior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07417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Pelaksanaan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724150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Realisasi</a:t>
                      </a:r>
                      <a:r>
                        <a:rPr lang="en-ID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79629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4.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Alasan</a:t>
                      </a:r>
                      <a:endParaRPr lang="en-ID" sz="1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Karena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jarang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diadakannya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sowan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bareng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kecuali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dijadwal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karena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mendekati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aseline="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701343"/>
                  </a:ext>
                </a:extLst>
              </a:tr>
              <a:tr h="5574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Anggaran</a:t>
                      </a:r>
                      <a:r>
                        <a:rPr lang="en-ID" sz="16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600" b="1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Kegiatan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729973"/>
                  </a:ext>
                </a:extLst>
              </a:tr>
              <a:tr h="5279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6.</a:t>
                      </a:r>
                      <a:endParaRPr lang="en-ID" sz="1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Sumber Anggaran</a:t>
                      </a:r>
                      <a:endParaRPr lang="en-ID" sz="1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8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42682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BF48-A70D-4C87-BDF8-01C0C880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232" y="-7963"/>
            <a:ext cx="7764285" cy="1036663"/>
          </a:xfrm>
        </p:spPr>
        <p:txBody>
          <a:bodyPr/>
          <a:lstStyle/>
          <a:p>
            <a:r>
              <a:rPr lang="en-US" sz="2800" dirty="0">
                <a:solidFill>
                  <a:srgbClr val="FFFF00"/>
                </a:solidFill>
              </a:rPr>
              <a:t>RENCANA </a:t>
            </a:r>
            <a:br>
              <a:rPr lang="en-US" sz="2800" dirty="0">
                <a:solidFill>
                  <a:srgbClr val="FFFF00"/>
                </a:solidFill>
              </a:rPr>
            </a:br>
            <a:r>
              <a:rPr lang="en-US" sz="2800" dirty="0">
                <a:solidFill>
                  <a:srgbClr val="FFFF00"/>
                </a:solidFill>
              </a:rPr>
              <a:t>Program KERJA  PERIODE 2021/2022</a:t>
            </a:r>
            <a:endParaRPr lang="en-ID" dirty="0">
              <a:solidFill>
                <a:srgbClr val="FFFF00"/>
              </a:solidFill>
            </a:endParaRP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BC9D946A-1C5A-4AB3-BB92-6FDEB4E0FE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9307629"/>
              </p:ext>
            </p:extLst>
          </p:nvPr>
        </p:nvGraphicFramePr>
        <p:xfrm>
          <a:off x="952500" y="1607692"/>
          <a:ext cx="10226672" cy="5129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114">
                  <a:extLst>
                    <a:ext uri="{9D8B030D-6E8A-4147-A177-3AD203B41FA5}">
                      <a16:colId xmlns:a16="http://schemas.microsoft.com/office/drawing/2014/main" val="3727774941"/>
                    </a:ext>
                  </a:extLst>
                </a:gridCol>
                <a:gridCol w="4554222">
                  <a:extLst>
                    <a:ext uri="{9D8B030D-6E8A-4147-A177-3AD203B41FA5}">
                      <a16:colId xmlns:a16="http://schemas.microsoft.com/office/drawing/2014/main" val="3539943545"/>
                    </a:ext>
                  </a:extLst>
                </a:gridCol>
                <a:gridCol w="2556668">
                  <a:extLst>
                    <a:ext uri="{9D8B030D-6E8A-4147-A177-3AD203B41FA5}">
                      <a16:colId xmlns:a16="http://schemas.microsoft.com/office/drawing/2014/main" val="2481281464"/>
                    </a:ext>
                  </a:extLst>
                </a:gridCol>
                <a:gridCol w="2556668">
                  <a:extLst>
                    <a:ext uri="{9D8B030D-6E8A-4147-A177-3AD203B41FA5}">
                      <a16:colId xmlns:a16="http://schemas.microsoft.com/office/drawing/2014/main" val="1841030157"/>
                    </a:ext>
                  </a:extLst>
                </a:gridCol>
              </a:tblGrid>
              <a:tr h="371739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D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50292" marB="5029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Kerja</a:t>
                      </a:r>
                      <a:endParaRPr lang="en-ID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50292" marB="5029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Realisasi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Program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Kerja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D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50292" marB="5029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91274"/>
                  </a:ext>
                </a:extLst>
              </a:tr>
              <a:tr h="362672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sz="18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099204"/>
                  </a:ext>
                </a:extLst>
              </a:tr>
              <a:tr h="36267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Pelatihan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Public Speaking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70816"/>
                  </a:ext>
                </a:extLst>
              </a:tr>
              <a:tr h="36267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Pelatihan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Makalah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620891"/>
                  </a:ext>
                </a:extLst>
              </a:tr>
              <a:tr h="36267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Pelatihan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Multimedia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279451"/>
                  </a:ext>
                </a:extLst>
              </a:tr>
              <a:tr h="36267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Diskusi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dan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Nobar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G30/S PKI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238163"/>
                  </a:ext>
                </a:extLst>
              </a:tr>
              <a:tr h="36267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Belajar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Bareng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Instalsi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Software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6302602"/>
                  </a:ext>
                </a:extLst>
              </a:tr>
              <a:tr h="36267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Mengkaji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Arti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Menjadi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Mahasiwa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666341"/>
                  </a:ext>
                </a:extLst>
              </a:tr>
              <a:tr h="36267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HARDIKNAS dan HARPAHNAS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45418"/>
                  </a:ext>
                </a:extLst>
              </a:tr>
              <a:tr h="36267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Pemanfaatan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limbah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708257"/>
                  </a:ext>
                </a:extLst>
              </a:tr>
              <a:tr h="36267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Pelatihan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Administrasi</a:t>
                      </a:r>
                      <a:endParaRPr lang="en-ID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505339"/>
                  </a:ext>
                </a:extLst>
              </a:tr>
              <a:tr h="36267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Mapaba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975945"/>
                  </a:ext>
                </a:extLst>
              </a:tr>
              <a:tr h="36267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PKD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354753"/>
                  </a:ext>
                </a:extLst>
              </a:tr>
              <a:tr h="362672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8248841"/>
                  </a:ext>
                </a:extLst>
              </a:tr>
            </a:tbl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4AE5BE07-0E73-4429-9292-6A053A58F34C}"/>
              </a:ext>
            </a:extLst>
          </p:cNvPr>
          <p:cNvSpPr txBox="1">
            <a:spLocks/>
          </p:cNvSpPr>
          <p:nvPr/>
        </p:nvSpPr>
        <p:spPr>
          <a:xfrm>
            <a:off x="834212" y="994251"/>
            <a:ext cx="2781660" cy="713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A. Biro </a:t>
            </a:r>
            <a:r>
              <a:rPr lang="en-US" sz="1800" dirty="0" err="1"/>
              <a:t>Kaderisasi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650943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7D5B6-D859-41A5-9AD8-9D4B927F1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388" y="2231977"/>
            <a:ext cx="8641223" cy="2394045"/>
          </a:xfrm>
        </p:spPr>
        <p:txBody>
          <a:bodyPr>
            <a:normAutofit/>
          </a:bodyPr>
          <a:lstStyle/>
          <a:p>
            <a:r>
              <a:rPr lang="en-US" sz="8000" dirty="0"/>
              <a:t>DOKUMENTASI</a:t>
            </a:r>
            <a:endParaRPr lang="en-ID" sz="8000" dirty="0"/>
          </a:p>
        </p:txBody>
      </p:sp>
    </p:spTree>
    <p:extLst>
      <p:ext uri="{BB962C8B-B14F-4D97-AF65-F5344CB8AC3E}">
        <p14:creationId xmlns:p14="http://schemas.microsoft.com/office/powerpoint/2010/main" val="39400489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EDC758-04F7-4B77-BF91-9ACB2BC8B90E}"/>
              </a:ext>
            </a:extLst>
          </p:cNvPr>
          <p:cNvSpPr txBox="1">
            <a:spLocks/>
          </p:cNvSpPr>
          <p:nvPr/>
        </p:nvSpPr>
        <p:spPr>
          <a:xfrm>
            <a:off x="946419" y="275772"/>
            <a:ext cx="3570990" cy="858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Pelatihan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ID" sz="18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Makalah</a:t>
            </a:r>
            <a:endParaRPr lang="en-ID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0062F4-1E6D-4FD0-9847-30DA8BA00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9" y="1305248"/>
            <a:ext cx="3795467" cy="2313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AF31B3-798A-459D-ACA6-54A5FB3487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163" y="1305248"/>
            <a:ext cx="3544096" cy="23132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D8614F-95E5-4EE7-A13F-A7972B5CF1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62" y="4081060"/>
            <a:ext cx="3853524" cy="24866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625C37-C902-487E-83C3-433A5CA672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67" y="2417533"/>
            <a:ext cx="3320118" cy="231321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5A2EDDC-4AC0-4232-BD67-96D5926866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163" y="4092138"/>
            <a:ext cx="3544096" cy="249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514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7DC3D0-4C3F-4E0A-9D9B-DB34D62CF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15" y="1863272"/>
            <a:ext cx="3695700" cy="36957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4EDC758-04F7-4B77-BF91-9ACB2BC8B90E}"/>
              </a:ext>
            </a:extLst>
          </p:cNvPr>
          <p:cNvSpPr txBox="1">
            <a:spLocks/>
          </p:cNvSpPr>
          <p:nvPr/>
        </p:nvSpPr>
        <p:spPr>
          <a:xfrm>
            <a:off x="946419" y="859810"/>
            <a:ext cx="3570990" cy="81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D" sz="18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Pelatihan</a:t>
            </a:r>
            <a:r>
              <a:rPr lang="en-ID" sz="18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Multimedia</a:t>
            </a:r>
            <a:endParaRPr lang="en-ID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143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EDC758-04F7-4B77-BF91-9ACB2BC8B90E}"/>
              </a:ext>
            </a:extLst>
          </p:cNvPr>
          <p:cNvSpPr txBox="1">
            <a:spLocks/>
          </p:cNvSpPr>
          <p:nvPr/>
        </p:nvSpPr>
        <p:spPr>
          <a:xfrm>
            <a:off x="946418" y="322782"/>
            <a:ext cx="4185139" cy="81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Diskusi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Nobar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G30/S PKI</a:t>
            </a: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5EB21-44BC-4050-B674-B6FCD64476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161" y="1764596"/>
            <a:ext cx="2743924" cy="38816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60651E-0EAB-4483-A489-94B2F8C0A9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72" y="2366398"/>
            <a:ext cx="3642326" cy="27317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9BBCDF-CB7A-4B18-B79A-C8B19813C0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5" y="4020618"/>
            <a:ext cx="4320940" cy="2514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34E578-FE95-47D2-B12A-2C7A13BC69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9" y="1387646"/>
            <a:ext cx="4455886" cy="25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208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EDC758-04F7-4B77-BF91-9ACB2BC8B90E}"/>
              </a:ext>
            </a:extLst>
          </p:cNvPr>
          <p:cNvSpPr txBox="1">
            <a:spLocks/>
          </p:cNvSpPr>
          <p:nvPr/>
        </p:nvSpPr>
        <p:spPr>
          <a:xfrm>
            <a:off x="946418" y="380838"/>
            <a:ext cx="4990357" cy="81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Belajar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Bareng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Instalsi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Software</a:t>
            </a: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000CE-496F-48A1-AED4-1768E253D7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996" y="2176926"/>
            <a:ext cx="3269775" cy="3269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9E75E3-3CB4-4791-B90F-A0AEA9C697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62" y="2336800"/>
            <a:ext cx="3933371" cy="2950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79823A-DB19-471A-A9E4-8470A0C634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03" y="1191886"/>
            <a:ext cx="3822095" cy="286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054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EDC758-04F7-4B77-BF91-9ACB2BC8B90E}"/>
              </a:ext>
            </a:extLst>
          </p:cNvPr>
          <p:cNvSpPr txBox="1">
            <a:spLocks/>
          </p:cNvSpPr>
          <p:nvPr/>
        </p:nvSpPr>
        <p:spPr>
          <a:xfrm>
            <a:off x="-18856" y="304799"/>
            <a:ext cx="4458094" cy="887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Mengkaji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Arti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Mahasiwa</a:t>
            </a: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C31F4-737A-46C4-9B03-570949889B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913" y="1440542"/>
            <a:ext cx="4328886" cy="4328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41FB6-6AD8-468E-B3EE-099750ED55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70" y="4339772"/>
            <a:ext cx="3764858" cy="2213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362382-BF4D-464B-9DFD-7CA588C48E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278" y="2494642"/>
            <a:ext cx="3357639" cy="25182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9543B8-E67E-447D-8E43-45F4F2ACB9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28" y="1411514"/>
            <a:ext cx="3732305" cy="279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59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EDC758-04F7-4B77-BF91-9ACB2BC8B90E}"/>
              </a:ext>
            </a:extLst>
          </p:cNvPr>
          <p:cNvSpPr txBox="1">
            <a:spLocks/>
          </p:cNvSpPr>
          <p:nvPr/>
        </p:nvSpPr>
        <p:spPr>
          <a:xfrm>
            <a:off x="693341" y="525105"/>
            <a:ext cx="3925832" cy="81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Day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Ngabuburit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PMII (HARDIKNAS)</a:t>
            </a:r>
            <a:endParaRPr lang="en-ID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F5BDB-2F76-4DB1-936B-B8E7BFD497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86" y="2156386"/>
            <a:ext cx="3412656" cy="3412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5CE471-B48D-4F94-A71A-A77634F652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16" y="2156386"/>
            <a:ext cx="3412656" cy="34126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134856-5E16-4277-984C-18BDA900AB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58" y="2156386"/>
            <a:ext cx="3412656" cy="341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208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EDC758-04F7-4B77-BF91-9ACB2BC8B90E}"/>
              </a:ext>
            </a:extLst>
          </p:cNvPr>
          <p:cNvSpPr txBox="1">
            <a:spLocks/>
          </p:cNvSpPr>
          <p:nvPr/>
        </p:nvSpPr>
        <p:spPr>
          <a:xfrm>
            <a:off x="946419" y="859810"/>
            <a:ext cx="3570990" cy="81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D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Pelatihan</a:t>
            </a:r>
            <a:r>
              <a:rPr lang="en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Administrasi</a:t>
            </a:r>
            <a:endParaRPr lang="en-ID" sz="10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2E7C1-346E-4C29-ADE4-E71BA73C08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19" y="2946401"/>
            <a:ext cx="4532090" cy="2092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643B8-A478-4EFD-B26B-2B793EBBF4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657" y="4255180"/>
            <a:ext cx="4532090" cy="2092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023519-22D8-47CD-850F-E9963F99A8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657" y="1785258"/>
            <a:ext cx="4532090" cy="209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841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EDC758-04F7-4B77-BF91-9ACB2BC8B90E}"/>
              </a:ext>
            </a:extLst>
          </p:cNvPr>
          <p:cNvSpPr txBox="1">
            <a:spLocks/>
          </p:cNvSpPr>
          <p:nvPr/>
        </p:nvSpPr>
        <p:spPr>
          <a:xfrm>
            <a:off x="-113124" y="527702"/>
            <a:ext cx="3570990" cy="81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D" sz="18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Mapaba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744AF2-610F-45E9-B5BE-6F1933D4AC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65" y="4396178"/>
            <a:ext cx="3898900" cy="2195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E878B8-DB96-46D6-8FE4-92B9F597F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286" y="4131028"/>
            <a:ext cx="4369872" cy="24601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29A26D-24E6-4707-96D0-335252DAB2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72" y="1338750"/>
            <a:ext cx="4124715" cy="27487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24A6EB-1ACA-44FB-8065-5B61FA4229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08" y="1338750"/>
            <a:ext cx="3839150" cy="28793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1CB0A1-E23C-440A-A7FA-B88E0FFF52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842" y="2508993"/>
            <a:ext cx="3769134" cy="252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077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EDC758-04F7-4B77-BF91-9ACB2BC8B90E}"/>
              </a:ext>
            </a:extLst>
          </p:cNvPr>
          <p:cNvSpPr txBox="1">
            <a:spLocks/>
          </p:cNvSpPr>
          <p:nvPr/>
        </p:nvSpPr>
        <p:spPr>
          <a:xfrm>
            <a:off x="728055" y="654012"/>
            <a:ext cx="4485390" cy="81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D" sz="1800" dirty="0" err="1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Diskusi</a:t>
            </a:r>
            <a:r>
              <a:rPr lang="en-ID" sz="18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ID" sz="18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HaRI</a:t>
            </a:r>
            <a:r>
              <a:rPr lang="en-ID" sz="18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PAHLAWAN NASIONAL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6683D7-9C25-4847-807E-67A97DB8E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343" y="1098073"/>
            <a:ext cx="2312272" cy="5138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107E3-7459-4FED-986C-120671D82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93" y="1578151"/>
            <a:ext cx="5749776" cy="3229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1C04A-EC39-4A24-900C-C3E43D91F2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55" y="3343663"/>
            <a:ext cx="5213443" cy="292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98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BF48-A70D-4C87-BDF8-01C0C880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482" y="341086"/>
            <a:ext cx="7813036" cy="1037771"/>
          </a:xfrm>
        </p:spPr>
        <p:txBody>
          <a:bodyPr/>
          <a:lstStyle/>
          <a:p>
            <a:r>
              <a:rPr lang="en-US" sz="2800" dirty="0">
                <a:solidFill>
                  <a:srgbClr val="FFFF00"/>
                </a:solidFill>
              </a:rPr>
              <a:t>RENCANA</a:t>
            </a:r>
            <a:br>
              <a:rPr lang="en-US" sz="2800" dirty="0">
                <a:solidFill>
                  <a:srgbClr val="FFFF00"/>
                </a:solidFill>
              </a:rPr>
            </a:br>
            <a:r>
              <a:rPr lang="en-US" sz="2800" dirty="0">
                <a:solidFill>
                  <a:srgbClr val="FFFF00"/>
                </a:solidFill>
              </a:rPr>
              <a:t>Program KERJA  PERIODE 2021/2022</a:t>
            </a:r>
            <a:endParaRPr lang="en-ID" dirty="0">
              <a:solidFill>
                <a:srgbClr val="FFFF00"/>
              </a:solidFill>
            </a:endParaRP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BC9D946A-1C5A-4AB3-BB92-6FDEB4E0FE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0648126"/>
              </p:ext>
            </p:extLst>
          </p:nvPr>
        </p:nvGraphicFramePr>
        <p:xfrm>
          <a:off x="952500" y="2108200"/>
          <a:ext cx="72517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466">
                  <a:extLst>
                    <a:ext uri="{9D8B030D-6E8A-4147-A177-3AD203B41FA5}">
                      <a16:colId xmlns:a16="http://schemas.microsoft.com/office/drawing/2014/main" val="3727774941"/>
                    </a:ext>
                  </a:extLst>
                </a:gridCol>
                <a:gridCol w="3229384">
                  <a:extLst>
                    <a:ext uri="{9D8B030D-6E8A-4147-A177-3AD203B41FA5}">
                      <a16:colId xmlns:a16="http://schemas.microsoft.com/office/drawing/2014/main" val="3539943545"/>
                    </a:ext>
                  </a:extLst>
                </a:gridCol>
                <a:gridCol w="1812925">
                  <a:extLst>
                    <a:ext uri="{9D8B030D-6E8A-4147-A177-3AD203B41FA5}">
                      <a16:colId xmlns:a16="http://schemas.microsoft.com/office/drawing/2014/main" val="2481281464"/>
                    </a:ext>
                  </a:extLst>
                </a:gridCol>
                <a:gridCol w="1812925">
                  <a:extLst>
                    <a:ext uri="{9D8B030D-6E8A-4147-A177-3AD203B41FA5}">
                      <a16:colId xmlns:a16="http://schemas.microsoft.com/office/drawing/2014/main" val="1841030157"/>
                    </a:ext>
                  </a:extLst>
                </a:gridCol>
              </a:tblGrid>
              <a:tr h="359229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Kerja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Realisasi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Program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Kerja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91274"/>
                  </a:ext>
                </a:extLst>
              </a:tr>
              <a:tr h="359229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099204"/>
                  </a:ext>
                </a:extLst>
              </a:tr>
              <a:tr h="3592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Pembuatan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papan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nama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komisariat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70816"/>
                  </a:ext>
                </a:extLst>
              </a:tr>
              <a:tr h="3592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Pembuatan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bendera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Pmii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620891"/>
                  </a:ext>
                </a:extLst>
              </a:tr>
              <a:tr h="3592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Pembuatan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stempel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279451"/>
                  </a:ext>
                </a:extLst>
              </a:tr>
              <a:tr h="3592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Pencatatan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inventaris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komisariat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708257"/>
                  </a:ext>
                </a:extLst>
              </a:tr>
              <a:tr h="35922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Pembuatan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Tiang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Bendera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975945"/>
                  </a:ext>
                </a:extLst>
              </a:tr>
            </a:tbl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4AE5BE07-0E73-4429-9292-6A053A58F34C}"/>
              </a:ext>
            </a:extLst>
          </p:cNvPr>
          <p:cNvSpPr txBox="1">
            <a:spLocks/>
          </p:cNvSpPr>
          <p:nvPr/>
        </p:nvSpPr>
        <p:spPr>
          <a:xfrm>
            <a:off x="600170" y="1378857"/>
            <a:ext cx="5016859" cy="713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B. Biro </a:t>
            </a:r>
            <a:r>
              <a:rPr lang="en-US" sz="1800" dirty="0" err="1"/>
              <a:t>pendayagunaan</a:t>
            </a:r>
            <a:r>
              <a:rPr lang="en-US" sz="1800" dirty="0"/>
              <a:t> </a:t>
            </a:r>
            <a:r>
              <a:rPr lang="en-US" sz="1800" dirty="0" err="1"/>
              <a:t>aperatur</a:t>
            </a:r>
            <a:r>
              <a:rPr lang="en-US" sz="1600" dirty="0"/>
              <a:t> 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22268458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EDC758-04F7-4B77-BF91-9ACB2BC8B90E}"/>
              </a:ext>
            </a:extLst>
          </p:cNvPr>
          <p:cNvSpPr txBox="1">
            <a:spLocks/>
          </p:cNvSpPr>
          <p:nvPr/>
        </p:nvSpPr>
        <p:spPr>
          <a:xfrm>
            <a:off x="-340751" y="613068"/>
            <a:ext cx="3570990" cy="81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D" sz="18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Mapaba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52035-D3A1-4D60-9ABD-5F411E1174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003" y="3429000"/>
            <a:ext cx="4637511" cy="30904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BB8A76-D1DF-49C0-B49A-41DCD65A0A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19" y="1670858"/>
            <a:ext cx="3667278" cy="27504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B37A8D-CBB2-4C17-BAA1-71CA3DD107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448" y="1796143"/>
            <a:ext cx="4127298" cy="275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736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B9EB8C9-62D7-4B9C-9144-A7701F889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947" y="333843"/>
            <a:ext cx="9592106" cy="741663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KAJIAN KEPEREMPUANAN </a:t>
            </a:r>
            <a:r>
              <a:rPr lang="en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“Perempuan </a:t>
            </a:r>
            <a:r>
              <a:rPr lang="en-ID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Fiqh dan Kesehatan” 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DE7E9-C3DE-4417-9025-C8CC6B77A7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513" y="4113328"/>
            <a:ext cx="3311198" cy="24833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B054F-D803-4889-9C3B-34DF51EB0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00" y="4045856"/>
            <a:ext cx="3503747" cy="2627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D9C903-65AC-4F76-86F4-77014EB18C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2" y="1222466"/>
            <a:ext cx="3503747" cy="2627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339F8B-AE59-42D5-9E7A-B0ED2C3D2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23" y="1257515"/>
            <a:ext cx="4753429" cy="267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52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EDC758-04F7-4B77-BF91-9ACB2BC8B90E}"/>
              </a:ext>
            </a:extLst>
          </p:cNvPr>
          <p:cNvSpPr txBox="1">
            <a:spLocks/>
          </p:cNvSpPr>
          <p:nvPr/>
        </p:nvSpPr>
        <p:spPr>
          <a:xfrm>
            <a:off x="3000628" y="560555"/>
            <a:ext cx="6180095" cy="81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Kajian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Keperempuanan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“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Ke-Koprian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” </a:t>
            </a:r>
            <a:endParaRPr lang="en-ID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ID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CC1A1-EE9B-4679-94A1-57A6046F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421" y="3961099"/>
            <a:ext cx="4750097" cy="2671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CEF2DC-54B5-47C4-A451-D0D71EA280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87" y="1415145"/>
            <a:ext cx="5053255" cy="2333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87CA65-B7D1-4001-9F30-5A647B580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205" y="1400631"/>
            <a:ext cx="5053256" cy="233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365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EDC758-04F7-4B77-BF91-9ACB2BC8B90E}"/>
              </a:ext>
            </a:extLst>
          </p:cNvPr>
          <p:cNvSpPr txBox="1">
            <a:spLocks/>
          </p:cNvSpPr>
          <p:nvPr/>
        </p:nvSpPr>
        <p:spPr>
          <a:xfrm>
            <a:off x="2144285" y="255752"/>
            <a:ext cx="7812515" cy="811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  <a:spcAft>
                <a:spcPts val="800"/>
              </a:spcAft>
            </a:pP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Kajian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Keperempuanan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“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Urgensi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Pengesahan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RUU PKS” </a:t>
            </a:r>
            <a:endParaRPr lang="en-ID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2C0D4-3B3E-4533-832C-A40A61E16D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04" y="1134320"/>
            <a:ext cx="3461139" cy="2595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A22D8B-EC9C-4403-B0DF-424C22B40C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871" y="2504816"/>
            <a:ext cx="3461139" cy="2595855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47593F5-E1E7-42DF-A934-976ECEF3A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46" y="3911597"/>
            <a:ext cx="3510125" cy="263259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8A4780-5E43-46AF-B7FE-74F6525E91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82" y="1765298"/>
            <a:ext cx="3820886" cy="382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67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EDC758-04F7-4B77-BF91-9ACB2BC8B90E}"/>
              </a:ext>
            </a:extLst>
          </p:cNvPr>
          <p:cNvSpPr txBox="1">
            <a:spLocks/>
          </p:cNvSpPr>
          <p:nvPr/>
        </p:nvSpPr>
        <p:spPr>
          <a:xfrm>
            <a:off x="946419" y="859810"/>
            <a:ext cx="4772210" cy="81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Pelatihan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TEKNIK PERSIDANGAN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B3544-8F6C-4C17-A8F3-2592D98A0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0" y="2068348"/>
            <a:ext cx="4978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930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EDC758-04F7-4B77-BF91-9ACB2BC8B90E}"/>
              </a:ext>
            </a:extLst>
          </p:cNvPr>
          <p:cNvSpPr txBox="1">
            <a:spLocks/>
          </p:cNvSpPr>
          <p:nvPr/>
        </p:nvSpPr>
        <p:spPr>
          <a:xfrm>
            <a:off x="0" y="255752"/>
            <a:ext cx="3570990" cy="81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HARLAH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kOPRI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2DC001-73D5-49D5-85A0-535855AF0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7" y="1219200"/>
            <a:ext cx="5087257" cy="5087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80EF09-6308-46E6-AB56-8A9508FF1C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725" y="3947888"/>
            <a:ext cx="3074607" cy="23059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ACEC5F-4D2B-4DA8-876D-F0097BF30D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04" y="3966026"/>
            <a:ext cx="3074606" cy="2305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4CD784-7585-4D9F-8BD9-AAA223994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455" y="1385173"/>
            <a:ext cx="5046254" cy="236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461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EDC758-04F7-4B77-BF91-9ACB2BC8B90E}"/>
              </a:ext>
            </a:extLst>
          </p:cNvPr>
          <p:cNvSpPr txBox="1">
            <a:spLocks/>
          </p:cNvSpPr>
          <p:nvPr/>
        </p:nvSpPr>
        <p:spPr>
          <a:xfrm>
            <a:off x="322305" y="206669"/>
            <a:ext cx="3570990" cy="81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ARLAH KOMISARIAT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D9A37-B952-434C-91E9-89B8BA386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09" y="1320800"/>
            <a:ext cx="5332191" cy="2507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1E704D-E549-44FF-84E7-C98DBF59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21" y="4050383"/>
            <a:ext cx="5313380" cy="2444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627849-A6E4-4754-95AA-DD006387F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19" y="2340427"/>
            <a:ext cx="5341257" cy="26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831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EDC758-04F7-4B77-BF91-9ACB2BC8B90E}"/>
              </a:ext>
            </a:extLst>
          </p:cNvPr>
          <p:cNvSpPr txBox="1">
            <a:spLocks/>
          </p:cNvSpPr>
          <p:nvPr/>
        </p:nvSpPr>
        <p:spPr>
          <a:xfrm>
            <a:off x="0" y="306552"/>
            <a:ext cx="3570990" cy="81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H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ARLAH PMII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E52DD2-C7B6-406D-AD3B-5FE506CA1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6" y="3937000"/>
            <a:ext cx="4953000" cy="232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F1BC2B-C465-45C9-9DC7-E89476A89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6" y="1295400"/>
            <a:ext cx="4953000" cy="2324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CEDDC9-DCE8-4A72-8580-1A775862B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143" y="2297597"/>
            <a:ext cx="4822371" cy="22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349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EDC758-04F7-4B77-BF91-9ACB2BC8B90E}"/>
              </a:ext>
            </a:extLst>
          </p:cNvPr>
          <p:cNvSpPr txBox="1">
            <a:spLocks/>
          </p:cNvSpPr>
          <p:nvPr/>
        </p:nvSpPr>
        <p:spPr>
          <a:xfrm>
            <a:off x="687111" y="630071"/>
            <a:ext cx="6928340" cy="873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D" sz="18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Diskusi</a:t>
            </a:r>
            <a:r>
              <a:rPr lang="en-ID" sz="18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Umum</a:t>
            </a:r>
            <a:r>
              <a:rPr lang="en-ID" sz="1800" dirty="0"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ID" sz="18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en-ID" sz="18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Kenali</a:t>
            </a:r>
            <a:r>
              <a:rPr lang="en-ID" sz="18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dan </a:t>
            </a:r>
            <a:r>
              <a:rPr lang="en-ID" sz="18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sadari</a:t>
            </a:r>
            <a:r>
              <a:rPr lang="en-ID" sz="18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ID" sz="18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bentuk</a:t>
            </a:r>
            <a:r>
              <a:rPr lang="en-ID" sz="18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ID" sz="180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kekerasan</a:t>
            </a:r>
            <a:r>
              <a:rPr lang="en-ID" sz="180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 </a:t>
            </a:r>
            <a:b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D3FB3-E83B-4A19-810C-0F9D3A3E9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383" y="1721896"/>
            <a:ext cx="4572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D8993-4F9D-422F-A94A-690D4A43B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8" y="168095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082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EDC758-04F7-4B77-BF91-9ACB2BC8B90E}"/>
              </a:ext>
            </a:extLst>
          </p:cNvPr>
          <p:cNvSpPr txBox="1">
            <a:spLocks/>
          </p:cNvSpPr>
          <p:nvPr/>
        </p:nvSpPr>
        <p:spPr>
          <a:xfrm>
            <a:off x="782643" y="532263"/>
            <a:ext cx="2438226" cy="81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Rutinan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Ad-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Diba’i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2B387-1AEC-4BD8-9A1A-96CD86A3D9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5" y="3676150"/>
            <a:ext cx="3994073" cy="1958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0DD19-C298-4586-B771-EC3AC66555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951" y="1139804"/>
            <a:ext cx="3630304" cy="2042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F7C108-7440-4DF7-92ED-6721FA9608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5" y="1343311"/>
            <a:ext cx="3994073" cy="1958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D796D5-6242-47C1-9060-72A28696A6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407" y="2056193"/>
            <a:ext cx="3320955" cy="24907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BD0CE8-364D-468F-A3F3-3D4A9DF1CD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951" y="3592344"/>
            <a:ext cx="3630304" cy="204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0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BF48-A70D-4C87-BDF8-01C0C880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165100"/>
            <a:ext cx="7830818" cy="1201057"/>
          </a:xfrm>
        </p:spPr>
        <p:txBody>
          <a:bodyPr/>
          <a:lstStyle/>
          <a:p>
            <a:r>
              <a:rPr lang="en-US" sz="2800" dirty="0">
                <a:solidFill>
                  <a:srgbClr val="FFFF00"/>
                </a:solidFill>
              </a:rPr>
              <a:t>RENCANA</a:t>
            </a:r>
            <a:br>
              <a:rPr lang="en-US" sz="2800" dirty="0">
                <a:solidFill>
                  <a:srgbClr val="FFFF00"/>
                </a:solidFill>
              </a:rPr>
            </a:br>
            <a:r>
              <a:rPr lang="en-US" sz="2800" dirty="0">
                <a:solidFill>
                  <a:srgbClr val="FFFF00"/>
                </a:solidFill>
              </a:rPr>
              <a:t>Program KERJA  PERIODE 2021/2022</a:t>
            </a:r>
            <a:endParaRPr lang="en-ID" dirty="0">
              <a:solidFill>
                <a:srgbClr val="FFFF00"/>
              </a:solidFill>
            </a:endParaRP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BC9D946A-1C5A-4AB3-BB92-6FDEB4E0FE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1049591"/>
              </p:ext>
            </p:extLst>
          </p:nvPr>
        </p:nvGraphicFramePr>
        <p:xfrm>
          <a:off x="919165" y="1946731"/>
          <a:ext cx="10167935" cy="4299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420">
                  <a:extLst>
                    <a:ext uri="{9D8B030D-6E8A-4147-A177-3AD203B41FA5}">
                      <a16:colId xmlns:a16="http://schemas.microsoft.com/office/drawing/2014/main" val="3727774941"/>
                    </a:ext>
                  </a:extLst>
                </a:gridCol>
                <a:gridCol w="4548549">
                  <a:extLst>
                    <a:ext uri="{9D8B030D-6E8A-4147-A177-3AD203B41FA5}">
                      <a16:colId xmlns:a16="http://schemas.microsoft.com/office/drawing/2014/main" val="3539943545"/>
                    </a:ext>
                  </a:extLst>
                </a:gridCol>
                <a:gridCol w="2553483">
                  <a:extLst>
                    <a:ext uri="{9D8B030D-6E8A-4147-A177-3AD203B41FA5}">
                      <a16:colId xmlns:a16="http://schemas.microsoft.com/office/drawing/2014/main" val="2481281464"/>
                    </a:ext>
                  </a:extLst>
                </a:gridCol>
                <a:gridCol w="2553483">
                  <a:extLst>
                    <a:ext uri="{9D8B030D-6E8A-4147-A177-3AD203B41FA5}">
                      <a16:colId xmlns:a16="http://schemas.microsoft.com/office/drawing/2014/main" val="1841030157"/>
                    </a:ext>
                  </a:extLst>
                </a:gridCol>
              </a:tblGrid>
              <a:tr h="381833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Kerja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Realisasi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Program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Kerja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91274"/>
                  </a:ext>
                </a:extLst>
              </a:tr>
              <a:tr h="381833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099204"/>
                  </a:ext>
                </a:extLst>
              </a:tr>
              <a:tr h="3818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Pelatihan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Teknik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Persidangan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70816"/>
                  </a:ext>
                </a:extLst>
              </a:tr>
              <a:tr h="3818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Peringatan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Harlah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Kopri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620891"/>
                  </a:ext>
                </a:extLst>
              </a:tr>
              <a:tr h="3818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Diskusi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Peringatan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Hari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Kartini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279451"/>
                  </a:ext>
                </a:extLst>
              </a:tr>
              <a:tr h="3818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Kajian Strategi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Manajemen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Aksi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708257"/>
                  </a:ext>
                </a:extLst>
              </a:tr>
              <a:tr h="12450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Kajian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Keperempuanan</a:t>
                      </a:r>
                      <a:endParaRPr lang="en-ID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Perempuan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Fiqh dan Kesehatan</a:t>
                      </a: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buFont typeface="+mj-lt"/>
                        <a:buAutoNum type="arabicPeriod"/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Ke-Koprian</a:t>
                      </a:r>
                      <a:endParaRPr lang="en-ID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Urgensi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Pengesahan</a:t>
                      </a:r>
                      <a:r>
                        <a:rPr lang="en-ID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RUU PKS  </a:t>
                      </a: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505339"/>
                  </a:ext>
                </a:extLst>
              </a:tr>
              <a:tr h="3818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Peringatan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Harlah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PMII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7975945"/>
                  </a:ext>
                </a:extLst>
              </a:tr>
              <a:tr h="3818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Peringatan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Harlah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Komisariat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Arya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Suralaya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531162"/>
                  </a:ext>
                </a:extLst>
              </a:tr>
            </a:tbl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4AE5BE07-0E73-4429-9292-6A053A58F34C}"/>
              </a:ext>
            </a:extLst>
          </p:cNvPr>
          <p:cNvSpPr txBox="1">
            <a:spLocks/>
          </p:cNvSpPr>
          <p:nvPr/>
        </p:nvSpPr>
        <p:spPr>
          <a:xfrm>
            <a:off x="411484" y="1233717"/>
            <a:ext cx="5016859" cy="713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C.   </a:t>
            </a:r>
            <a:r>
              <a:rPr lang="en-US" sz="1800" dirty="0"/>
              <a:t>Biro </a:t>
            </a:r>
            <a:r>
              <a:rPr lang="en-US" sz="1800" dirty="0" err="1"/>
              <a:t>Advokasi</a:t>
            </a:r>
            <a:r>
              <a:rPr lang="en-US" sz="1800" dirty="0"/>
              <a:t> Perempuan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6569272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EDC758-04F7-4B77-BF91-9ACB2BC8B90E}"/>
              </a:ext>
            </a:extLst>
          </p:cNvPr>
          <p:cNvSpPr txBox="1">
            <a:spLocks/>
          </p:cNvSpPr>
          <p:nvPr/>
        </p:nvSpPr>
        <p:spPr>
          <a:xfrm>
            <a:off x="382309" y="328756"/>
            <a:ext cx="4485393" cy="81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Kajian Matan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Safinnatunnajah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CA1C0-4050-403A-B839-8D3490F14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843" y="1577744"/>
            <a:ext cx="4485392" cy="3364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B9C2D7-3996-48BC-9C65-38E8A6EA9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41" y="1550449"/>
            <a:ext cx="4485392" cy="336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991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EDC758-04F7-4B77-BF91-9ACB2BC8B90E}"/>
              </a:ext>
            </a:extLst>
          </p:cNvPr>
          <p:cNvSpPr txBox="1">
            <a:spLocks/>
          </p:cNvSpPr>
          <p:nvPr/>
        </p:nvSpPr>
        <p:spPr>
          <a:xfrm>
            <a:off x="127553" y="559559"/>
            <a:ext cx="3570990" cy="81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Berbagi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Masker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CFD8B-8369-4F64-A500-0EEA7EDA6E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36" y="1930166"/>
            <a:ext cx="3570990" cy="2678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B80CB5-175D-4008-8EFE-7A23D5F08F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094" y="1930166"/>
            <a:ext cx="3570991" cy="2678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5D2847-D52D-44C3-B41B-86A9A3AE2A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78" y="1930166"/>
            <a:ext cx="3570991" cy="267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484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EDC758-04F7-4B77-BF91-9ACB2BC8B90E}"/>
              </a:ext>
            </a:extLst>
          </p:cNvPr>
          <p:cNvSpPr txBox="1">
            <a:spLocks/>
          </p:cNvSpPr>
          <p:nvPr/>
        </p:nvSpPr>
        <p:spPr>
          <a:xfrm>
            <a:off x="-438829" y="169244"/>
            <a:ext cx="3570990" cy="851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alang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Dana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7F997E-318C-44CE-8EB8-785C347C4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61" y="1021236"/>
            <a:ext cx="60960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410367-8C91-42A7-B9DC-47E7B4F982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02" y="1021236"/>
            <a:ext cx="4376383" cy="3282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368C1D-1902-47D0-8947-906B81F92B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161" y="3259756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208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EDC758-04F7-4B77-BF91-9ACB2BC8B90E}"/>
              </a:ext>
            </a:extLst>
          </p:cNvPr>
          <p:cNvSpPr txBox="1">
            <a:spLocks/>
          </p:cNvSpPr>
          <p:nvPr/>
        </p:nvSpPr>
        <p:spPr>
          <a:xfrm>
            <a:off x="-745904" y="627798"/>
            <a:ext cx="3570990" cy="811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iga</a:t>
            </a:r>
            <a:r>
              <a:rPr lang="en-ID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ID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Okp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BBF0A9-218B-42C8-BFD9-F13B79CC2C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91" y="2077872"/>
            <a:ext cx="4249003" cy="3186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1CE6A7-7811-4870-9150-78EF5871DA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406" y="2064224"/>
            <a:ext cx="4249003" cy="318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021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1DF5-02DC-4FB4-84CC-68C4D417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952713"/>
            <a:ext cx="10353761" cy="2952573"/>
          </a:xfrm>
        </p:spPr>
        <p:txBody>
          <a:bodyPr>
            <a:normAutofit/>
          </a:bodyPr>
          <a:lstStyle/>
          <a:p>
            <a:r>
              <a:rPr lang="en-US" sz="7200" dirty="0" err="1"/>
              <a:t>Administrasi</a:t>
            </a:r>
            <a:endParaRPr lang="en-ID" sz="7200" dirty="0"/>
          </a:p>
        </p:txBody>
      </p:sp>
    </p:spTree>
    <p:extLst>
      <p:ext uri="{BB962C8B-B14F-4D97-AF65-F5344CB8AC3E}">
        <p14:creationId xmlns:p14="http://schemas.microsoft.com/office/powerpoint/2010/main" val="32521588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682171"/>
          </a:xfrm>
        </p:spPr>
        <p:txBody>
          <a:bodyPr/>
          <a:lstStyle/>
          <a:p>
            <a:r>
              <a:rPr lang="en-US" dirty="0"/>
              <a:t>Surat </a:t>
            </a:r>
            <a:r>
              <a:rPr lang="en-US" dirty="0" err="1"/>
              <a:t>Keluar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2436114"/>
              </p:ext>
            </p:extLst>
          </p:nvPr>
        </p:nvGraphicFramePr>
        <p:xfrm>
          <a:off x="551208" y="1486433"/>
          <a:ext cx="11078934" cy="4306800"/>
        </p:xfrm>
        <a:graphic>
          <a:graphicData uri="http://schemas.openxmlformats.org/drawingml/2006/table">
            <a:tbl>
              <a:tblPr firstRow="1" firstCol="1" bandRow="1"/>
              <a:tblGrid>
                <a:gridCol w="410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39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Nomor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Surat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Tujuan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Surat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Hal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001.PK-VII.V-01.02.A-1.001.01.2021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PP. Bustanul Arifin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Surat Tugas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002.PK-VII.V-01.02.A-1.001.2021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PK. PMII Kebumen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Rekomendasi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003.Ketua Mandataris-VII.V-01.01.A-0.01.2021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PC. PMII Brebes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Permohonan Sk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004.RTK-PMII.ARYA SURALAYA BUMIAYU.VII.12.2021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PC. PMII Brebes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Berita Acara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005.PK-VII.V-01.02.A-1.001.02.2021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Universitas Peradaban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Surat Aktif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006.PK-VII.V-01.02.A-1.002.02.2021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Universitas Peradaban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Surat Aktif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109.PK-VII.V-01.02.A-1.002.03.2021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PK.PMII Tegal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Rekomendasi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110.PK-VII.V-01.02.A-1.003.03.2021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PK.PMII Wonosobo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Rekomendasi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111.PK-VII.V-01.02.A-1.004.04.2021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 PMII Pekalongan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Rekomendasi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112.PK-VII.V-01.02.A-2.005.04.2021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 PMII Pekalongan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Rekomendasi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113.PK-VII.V-01.02.006.A-2.04.2021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PC. PMII Brebes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Rekomendasi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114.PK-VII.V-01.02.001.A-2.04.2021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Orang Tua Sahabat Jejen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Surat Izin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115.PK-VII.V-01.02.007.A-2.04.2021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PC. PMII Brebes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Rekomendasi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116.PK-VII.V-01.02.007.A-2.04.2021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PC. PMII Brebes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Rakomendasi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127.PK-VII.V-01.02.043.A-1.05.2021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PC. PMII Brebes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128.PK-VII.V-01.02.044.A-1.05.2021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PC. PMII Brebes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11318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528811"/>
              </p:ext>
            </p:extLst>
          </p:nvPr>
        </p:nvGraphicFramePr>
        <p:xfrm>
          <a:off x="476250" y="552450"/>
          <a:ext cx="11078934" cy="5410073"/>
        </p:xfrm>
        <a:graphic>
          <a:graphicData uri="http://schemas.openxmlformats.org/drawingml/2006/table">
            <a:tbl>
              <a:tblPr firstRow="1" firstCol="1" bandRow="1"/>
              <a:tblGrid>
                <a:gridCol w="410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129.PK-VII.V-01.02.045.A-1.05.2021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PC. PMII Brebes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130.PK-VII.V-01.02.008. A-1.06.2021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 PMII Semarang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Rekomendasi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131.PK-VII.V-01.02.008. A-1.06.2021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 PMII Semarang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Rekomendasi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132.PK-VII.V-01.02.010.A-1.06.2021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PMII Wonosobo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Rekomendasi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133.PK-VII.V-01.02.011.A-1.06.2021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PMII Wonosobo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Rekomendasi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134.PK-VII.V-01.02.012.A-1.06.2021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PMII Wonosobo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Rekomendasi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135.PK-VII.V-01.02.013.A-1.06.2021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PMII Semarang Unnes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Rekomendasi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136.PK-VII.V-01.02.014.A-1.06.2021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PMII Semarang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Unnes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Rekomendasi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137.PK-VII.V-01.02.015.A-1.06.2021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PMII Semarang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Unnes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Rekomendasi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138.PK-VII.V-01.02.016.A-1.06.2021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PMII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Wonosobo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Rekomendasi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139.PK-VII.V-01.01.A-1.069.06.2021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Sampai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147.PK-VII.V-01.01.A-1.076.06.2021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Senior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Undangan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148.PK-VII.V-01.01.A-1.076.06.2021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PMII PWT</a:t>
                      </a: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Rekomendasi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149.PK-VII.V-01.02.A-1.017.09.2021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PMII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Pwt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Rekomendasi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37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150.PK-VII.V-01.02.A-1.018.09.2021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PMII Pwt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Rekomendasi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151/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PanPel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/MAPABA.PK-VII.V-01.02.077.C-I.10.2021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Sampai</a:t>
                      </a:r>
                      <a:r>
                        <a:rPr lang="en-US" sz="1200" baseline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179/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PanPel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/MAPABA.PK-VII.V-01.02.105.C-I.10.2021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Senior 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Undangan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39</a:t>
                      </a: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180/PanPel/MAPABA.PK-VII.V-01.02.004.C-I.10.2021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Pengurus  Gedung Thoriqot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Izin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181/PanPel/MAPABA.PK-VII.V-01.02.005.C-I.10.2021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Pengurus Gedung Thoriqot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Izin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182/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PanPel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/MAPABA.PK-VII.V-01.02.006.C-I.10.2021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Sampai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208/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PanPel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/MAPABA.PK-VII.V-01.02.032.C-I.10.2021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Orang Tua Peserta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Izin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42</a:t>
                      </a: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209/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PanPel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/MAPABA.PK-VII.V-01.02.004.C-I.10.2021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Ketua Rt Laren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Pemberitahuan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4494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237917"/>
              </p:ext>
            </p:extLst>
          </p:nvPr>
        </p:nvGraphicFramePr>
        <p:xfrm>
          <a:off x="514350" y="933450"/>
          <a:ext cx="11078934" cy="5025898"/>
        </p:xfrm>
        <a:graphic>
          <a:graphicData uri="http://schemas.openxmlformats.org/drawingml/2006/table">
            <a:tbl>
              <a:tblPr firstRow="1" firstCol="1" bandRow="1"/>
              <a:tblGrid>
                <a:gridCol w="410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30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en-US" sz="1200" baseline="-25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210/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PanPel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/MAPABA.PK-VII.V-01.02.060.C-I.10.2021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Sampai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216/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PanPel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/MAPABA.PK-VII.V-01.02.067.C-I.10.2021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Pemateri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Permohonan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217/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PanPel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/MAPABA.PK-VII.V-01.02.106.C-I.10.2021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Sampai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219/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PanPel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/MAPABA.PK-VII.V-01.02.108.C-I.10.2021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Undangan 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Undangan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220/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PanPel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/MAPABA.PK-VII.V-01.02.047.C-I.10.2021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Sampai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239/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PanPel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/MAPABA.PK-VII.V-01.02.073.C-I.10.2021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Senior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Permohonan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Dana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46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240/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PanPel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/MAPABA.PK-VII.V-01.02.109.C-I.10.2021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Sampai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249/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PanPel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/MAPABA.PK-VII.V-01.02.118.C-I.10.2021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Senior 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Undangan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47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250/PanPel/MAPABA.PK-VII.V-01.02.011.C-I.10.2021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RW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Laren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Pemberitahuan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30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48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251/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PanPel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/MAPABA.PK-VII.V-01.02.077.C-I.10.2021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Sampai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253/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PanPel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/MAPABA.PK-VII.V-01.02.121.C-I.10.2021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Senior 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Undangan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49</a:t>
                      </a: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254/PanPel/MAPABA.PK-VII.V-01.02.074.C-I.10.2021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Senior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Permohonan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dana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255/PanPel/MAPABA.PK-VII.V-01.02.122.C-I.10.2021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LSMM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Undangan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256/PanPel/MAPABA.PK-VII.V-01.02.033.C-I.10.2021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MAN 2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Brebes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Izin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52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257.PK-VII.V-01.02.034.C-I.11.2021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Pendopo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UNU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Izin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53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258.PK-VII.V-01.02.123.C-I.11.2021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Sampai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271.PK-VII.V-01.02.136.C-I.11.2021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Senior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Undangan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272.PK-VII.V-01.02.006.C-I.11.2021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Pemberitahuan Cabang Brebes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Pemberitahuan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273.PK-VII.V-01.02.020.A-I.01.2022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PMII Pekalongan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Rekomendasi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274.PK-VII.V-01.02.021.A-I.01.2022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PMII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Pekalongan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Rekomendasi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33" marR="873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3973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653143"/>
          </a:xfrm>
        </p:spPr>
        <p:txBody>
          <a:bodyPr/>
          <a:lstStyle/>
          <a:p>
            <a:r>
              <a:rPr lang="en-US" dirty="0"/>
              <a:t>Surat </a:t>
            </a:r>
            <a:r>
              <a:rPr lang="en-US" dirty="0" err="1"/>
              <a:t>Masuk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8334699"/>
              </p:ext>
            </p:extLst>
          </p:nvPr>
        </p:nvGraphicFramePr>
        <p:xfrm>
          <a:off x="551208" y="1733175"/>
          <a:ext cx="11078934" cy="4057462"/>
        </p:xfrm>
        <a:graphic>
          <a:graphicData uri="http://schemas.openxmlformats.org/drawingml/2006/table">
            <a:tbl>
              <a:tblPr firstRow="1" firstCol="1" bandRow="1"/>
              <a:tblGrid>
                <a:gridCol w="396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0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2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7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1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20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Nomor Surat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Asal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Hal.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Ket.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0125.PC-X.V-01.02-33.A-0.01.2021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PC. PMII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Brebes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Undangan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008.PK-VII.V-01.01-07.C.1.1.2021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PK.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Pemalang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Undangan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01.2/GMEI/IKASMANSI/II/2021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IKA SMA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Negeri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01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Sirampog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Permohonan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058.Pan.RTK.XI-.PK.BAKTINEGARA-X.V-01.45-.C-1.06.21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PK.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Bakti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Negara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Tegal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Undangan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001/PAN.RKM/VII/2021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P.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Harian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BPP UNU 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Winduaji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Undangan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Menghadiri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004.Pan-Webinar Refleksi 76 tahun Indonesia Merdeka.KOPRI-PC-III.V-01.02.002.D-1.08.2021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KOPRI PC PMII Brebes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Undangan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Menghadiri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0054. Pan.Pelantikan.PC-XI.V-01.02-02.C-1.10.2021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PC. PMII Brebes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Undangan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Menghadiri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045.Pan-Mapaba.PR-I. V-01.01-09.C-1.10.2021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PR. FEB Komisariat Sunan Panggung Brebes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Undangan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Menghadiri</a:t>
                      </a:r>
                      <a:r>
                        <a:rPr lang="en-US" sz="12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069.PR-I.V-01.01.025.A-II.10.2021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PR. Persiapan FKIP Komisariat Arya Suralaya Bumiayu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Permohonan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086.PC-XI.V-01.01-17.A-1.12.2021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PC. PMII Brebes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Intruksi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065/A3/HMJTI/PAN.MUBES/XII/2021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HMJ TI Universitas Peradaban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Permohonan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089.PC-XI.V-01.01-17.A-1.10.2021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PC. PMII Brebes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Undangan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Menghadiri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81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13.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003/FORMASI/XII/2021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FORMASI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Undangan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Menghadiri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14.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080.Pan.Sekolah Ansos.PK.V-01.02-01-C-1.12.2021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PK. Pusponegoro Brebes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Permohonan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086.PC-XI.V-01.01-17.A-1.12.2021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PC. PMII Brebes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Intruksi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004/PAN.RKM/XI/2021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Pengurus Rutinan Istighotsah UNU Winduaji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Undangan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Menghadiri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40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17.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011.KOPRI-PC-III.V-01.02.004.D-0.01.2022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KOPRI PC PMII Brebes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Undangan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1028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1DF5-02DC-4FB4-84CC-68C4D417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952713"/>
            <a:ext cx="10353761" cy="2952573"/>
          </a:xfrm>
        </p:spPr>
        <p:txBody>
          <a:bodyPr>
            <a:normAutofit/>
          </a:bodyPr>
          <a:lstStyle/>
          <a:p>
            <a:r>
              <a:rPr lang="en-US" sz="7200" dirty="0" err="1"/>
              <a:t>KEuangan</a:t>
            </a:r>
            <a:endParaRPr lang="en-ID" sz="7200" dirty="0"/>
          </a:p>
        </p:txBody>
      </p:sp>
    </p:spTree>
    <p:extLst>
      <p:ext uri="{BB962C8B-B14F-4D97-AF65-F5344CB8AC3E}">
        <p14:creationId xmlns:p14="http://schemas.microsoft.com/office/powerpoint/2010/main" val="457081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BF48-A70D-4C87-BDF8-01C0C880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00" y="279400"/>
            <a:ext cx="7856218" cy="1099457"/>
          </a:xfrm>
        </p:spPr>
        <p:txBody>
          <a:bodyPr/>
          <a:lstStyle/>
          <a:p>
            <a:r>
              <a:rPr lang="en-US" sz="2800" dirty="0">
                <a:solidFill>
                  <a:srgbClr val="FFFF00"/>
                </a:solidFill>
              </a:rPr>
              <a:t>RENCANA</a:t>
            </a:r>
            <a:br>
              <a:rPr lang="en-US" sz="2800" dirty="0">
                <a:solidFill>
                  <a:srgbClr val="FFFF00"/>
                </a:solidFill>
              </a:rPr>
            </a:br>
            <a:r>
              <a:rPr lang="en-US" sz="2800" dirty="0">
                <a:solidFill>
                  <a:srgbClr val="FFFF00"/>
                </a:solidFill>
              </a:rPr>
              <a:t>Program KERJA  PERIODE 2021/2022</a:t>
            </a:r>
            <a:endParaRPr lang="en-ID" dirty="0">
              <a:solidFill>
                <a:srgbClr val="FFFF00"/>
              </a:solidFill>
            </a:endParaRP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BC9D946A-1C5A-4AB3-BB92-6FDEB4E0FE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5366467"/>
              </p:ext>
            </p:extLst>
          </p:nvPr>
        </p:nvGraphicFramePr>
        <p:xfrm>
          <a:off x="919164" y="2022931"/>
          <a:ext cx="6154736" cy="2167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9526">
                  <a:extLst>
                    <a:ext uri="{9D8B030D-6E8A-4147-A177-3AD203B41FA5}">
                      <a16:colId xmlns:a16="http://schemas.microsoft.com/office/drawing/2014/main" val="3727774941"/>
                    </a:ext>
                  </a:extLst>
                </a:gridCol>
                <a:gridCol w="2587842">
                  <a:extLst>
                    <a:ext uri="{9D8B030D-6E8A-4147-A177-3AD203B41FA5}">
                      <a16:colId xmlns:a16="http://schemas.microsoft.com/office/drawing/2014/main" val="3539943545"/>
                    </a:ext>
                  </a:extLst>
                </a:gridCol>
                <a:gridCol w="1538684">
                  <a:extLst>
                    <a:ext uri="{9D8B030D-6E8A-4147-A177-3AD203B41FA5}">
                      <a16:colId xmlns:a16="http://schemas.microsoft.com/office/drawing/2014/main" val="2481281464"/>
                    </a:ext>
                  </a:extLst>
                </a:gridCol>
                <a:gridCol w="1538684">
                  <a:extLst>
                    <a:ext uri="{9D8B030D-6E8A-4147-A177-3AD203B41FA5}">
                      <a16:colId xmlns:a16="http://schemas.microsoft.com/office/drawing/2014/main" val="1841030157"/>
                    </a:ext>
                  </a:extLst>
                </a:gridCol>
              </a:tblGrid>
              <a:tr h="381833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Kerja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Realisasi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Program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Kerja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691274"/>
                  </a:ext>
                </a:extLst>
              </a:tr>
              <a:tr h="381833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Terealisasi</a:t>
                      </a:r>
                      <a:endParaRPr lang="en-ID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099204"/>
                  </a:ext>
                </a:extLst>
              </a:tr>
              <a:tr h="3818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Isro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’ </a:t>
                      </a:r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Mi’raj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970816"/>
                  </a:ext>
                </a:extLst>
              </a:tr>
              <a:tr h="3818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Mapram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620891"/>
                  </a:ext>
                </a:extLst>
              </a:tr>
              <a:tr h="38183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D" sz="18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Maulid</a:t>
                      </a:r>
                      <a:r>
                        <a:rPr lang="en-ID" sz="18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Nabi</a:t>
                      </a:r>
                      <a:endParaRPr lang="en-ID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 2" panose="05020102010507070707" pitchFamily="18" charset="2"/>
                        </a:rPr>
                        <a:t></a:t>
                      </a:r>
                      <a:endParaRPr lang="en-ID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279451"/>
                  </a:ext>
                </a:extLst>
              </a:tr>
            </a:tbl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4AE5BE07-0E73-4429-9292-6A053A58F34C}"/>
              </a:ext>
            </a:extLst>
          </p:cNvPr>
          <p:cNvSpPr txBox="1">
            <a:spLocks/>
          </p:cNvSpPr>
          <p:nvPr/>
        </p:nvSpPr>
        <p:spPr>
          <a:xfrm>
            <a:off x="793423" y="1395187"/>
            <a:ext cx="4045277" cy="713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D.  </a:t>
            </a:r>
            <a:r>
              <a:rPr lang="en-US" sz="1800" dirty="0"/>
              <a:t>Biro KOMUNIKASI KAMPUS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13630625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653143"/>
          </a:xfrm>
        </p:spPr>
        <p:txBody>
          <a:bodyPr/>
          <a:lstStyle/>
          <a:p>
            <a:r>
              <a:rPr lang="en-US" dirty="0" err="1"/>
              <a:t>Anggaran</a:t>
            </a:r>
            <a:r>
              <a:rPr lang="en-US" dirty="0"/>
              <a:t> </a:t>
            </a:r>
            <a:r>
              <a:rPr lang="en-US" dirty="0" err="1"/>
              <a:t>Kegiatan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719363"/>
              </p:ext>
            </p:extLst>
          </p:nvPr>
        </p:nvGraphicFramePr>
        <p:xfrm>
          <a:off x="551208" y="1457403"/>
          <a:ext cx="11078934" cy="4391855"/>
        </p:xfrm>
        <a:graphic>
          <a:graphicData uri="http://schemas.openxmlformats.org/drawingml/2006/table">
            <a:tbl>
              <a:tblPr firstRow="1" firstCol="1" bandRow="1"/>
              <a:tblGrid>
                <a:gridCol w="551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1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1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97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147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Kegiatan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Masuk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Keluar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Sisa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MAPABA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4.260.000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3.915.300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344.700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Harlah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KOPRI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765.000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535.900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229.100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Harlah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PMII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400.000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327.300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72.200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Harlah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Komisariat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270.500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270.500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Pelantikan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Pengurus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Komisariat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490.000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187.000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303.000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2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Hari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Pendidikan</a:t>
                      </a:r>
                      <a:r>
                        <a:rPr lang="en-US" sz="18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Nasional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183.500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183.500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2448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6.369.000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5.419.500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n-US" sz="1800" b="1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949.000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9888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653143"/>
          </a:xfrm>
        </p:spPr>
        <p:txBody>
          <a:bodyPr/>
          <a:lstStyle/>
          <a:p>
            <a:r>
              <a:rPr lang="en-US" dirty="0" err="1"/>
              <a:t>Kas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373256"/>
              </p:ext>
            </p:extLst>
          </p:nvPr>
        </p:nvGraphicFramePr>
        <p:xfrm>
          <a:off x="913795" y="1393371"/>
          <a:ext cx="10363535" cy="4874303"/>
        </p:xfrm>
        <a:graphic>
          <a:graphicData uri="http://schemas.openxmlformats.org/drawingml/2006/table">
            <a:tbl>
              <a:tblPr firstRow="1" firstCol="1" bandRow="1"/>
              <a:tblGrid>
                <a:gridCol w="635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3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39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147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Keterangan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Masuk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Keluar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Pemasukan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Kas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3.544.200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Bulanan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BC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502.000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30480" marT="88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Inventaris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476.000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30480" marT="88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Keperluan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BC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Rp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322.000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30480" marT="88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2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Acara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Rp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1.214.000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30480" marT="88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244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 Lain-lain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8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Rp</a:t>
                      </a:r>
                      <a:r>
                        <a:rPr lang="en-ID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617.500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30480" marT="889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2448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3.544.200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3.131.500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2448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Rp</a:t>
                      </a: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412.700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6113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2103</TotalTime>
  <Words>4426</Words>
  <Application>Microsoft Office PowerPoint</Application>
  <PresentationFormat>Widescreen</PresentationFormat>
  <Paragraphs>1442</Paragraphs>
  <Slides>91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Arial</vt:lpstr>
      <vt:lpstr>Arial Narrow</vt:lpstr>
      <vt:lpstr>Bookman Old Style</vt:lpstr>
      <vt:lpstr>Calibri</vt:lpstr>
      <vt:lpstr>Rockwell</vt:lpstr>
      <vt:lpstr>Times New Roman</vt:lpstr>
      <vt:lpstr>Damask</vt:lpstr>
      <vt:lpstr>Laporan  Pertanggung Jawaban</vt:lpstr>
      <vt:lpstr>Struktur Organisasi pk. Pmii arya suralaya periode 2020/2021</vt:lpstr>
      <vt:lpstr>Biro internal</vt:lpstr>
      <vt:lpstr>Biro Eksternal</vt:lpstr>
      <vt:lpstr>Biro KEAGAMAAN</vt:lpstr>
      <vt:lpstr>RENCANA  Program KERJA  PERIODE 2021/2022</vt:lpstr>
      <vt:lpstr>RENCANA Program KERJA  PERIODE 2021/2022</vt:lpstr>
      <vt:lpstr>RENCANA Program KERJA  PERIODE 2021/2022</vt:lpstr>
      <vt:lpstr>RENCANA Program KERJA  PERIODE 2021/2022</vt:lpstr>
      <vt:lpstr>RENCANA Program KERJA  PERIODE 2021/2022</vt:lpstr>
      <vt:lpstr>Program KERJA  PERIODE 2021/2022</vt:lpstr>
      <vt:lpstr>KONDISI KADERISASI</vt:lpstr>
      <vt:lpstr>kaderisasi internal</vt:lpstr>
      <vt:lpstr>kaderisasi EKSTERNAL</vt:lpstr>
      <vt:lpstr>Program Kerja Terealisasi</vt:lpstr>
      <vt:lpstr>BIRO KADERISASI</vt:lpstr>
      <vt:lpstr>Pelatihan ADMINISTRASI</vt:lpstr>
      <vt:lpstr>Pelatihan Makalah</vt:lpstr>
      <vt:lpstr>Pelatihan Multimedia</vt:lpstr>
      <vt:lpstr>DISKUSI HARI PENDIDIKAN Nasional</vt:lpstr>
      <vt:lpstr>Mengkaji arti menjadi mahasisawa</vt:lpstr>
      <vt:lpstr>Belajar instalasi software</vt:lpstr>
      <vt:lpstr>Diskusi dan nobar g30/s pki</vt:lpstr>
      <vt:lpstr>DISKUSI HARI PAHLAWAN Nasional</vt:lpstr>
      <vt:lpstr>MAPABA</vt:lpstr>
      <vt:lpstr>BIRO Pendayagunaan Aperatur</vt:lpstr>
      <vt:lpstr>Pembuatan Bendera</vt:lpstr>
      <vt:lpstr>Pembuatan Papan Nama</vt:lpstr>
      <vt:lpstr>BIRO ADVOKASI PEREMPUAN</vt:lpstr>
      <vt:lpstr>KAJIAN KEPEREMPUANAN “Perempuan Dalam Fiqh dan Kesehatan” </vt:lpstr>
      <vt:lpstr>KAJIAN KEPEREMPUANAN</vt:lpstr>
      <vt:lpstr>KAJIAN KEPEREMPUANAN</vt:lpstr>
      <vt:lpstr>PELATIHAN TEKNIK PERSIDANGAN</vt:lpstr>
      <vt:lpstr>HARLAH KOPRI </vt:lpstr>
      <vt:lpstr>HARLAH pmii</vt:lpstr>
      <vt:lpstr>HARLAH komisariat arya suralaya bumiayu</vt:lpstr>
      <vt:lpstr>Diskusi Umum “Kenali dan sadari bentuk kekerasan”  </vt:lpstr>
      <vt:lpstr>BIRO KAJIAN DAN DAKWAH</vt:lpstr>
      <vt:lpstr>Rutinan Diba’i</vt:lpstr>
      <vt:lpstr>Diskusi dan belajar Kitab Safinatunnajah </vt:lpstr>
      <vt:lpstr>BIRO HUBUNGAN OKP</vt:lpstr>
      <vt:lpstr>Liga OKP Brebes Selatan </vt:lpstr>
      <vt:lpstr>Berbagi MASKER</vt:lpstr>
      <vt:lpstr>Galang Dana Gunung semeru</vt:lpstr>
      <vt:lpstr>BIRO KOMUNIKASI KAMPUS</vt:lpstr>
      <vt:lpstr>Mengikuti Panitia Mapram</vt:lpstr>
      <vt:lpstr>Program Kerja TIDAK Terealisasi</vt:lpstr>
      <vt:lpstr>Pelatihan Public Speaking</vt:lpstr>
      <vt:lpstr>Pemanfaatan limbah</vt:lpstr>
      <vt:lpstr>PKD</vt:lpstr>
      <vt:lpstr>SIG</vt:lpstr>
      <vt:lpstr>Pembuatan Stempel</vt:lpstr>
      <vt:lpstr>Pencatatan Inventaris</vt:lpstr>
      <vt:lpstr>Pembuatan TIANG BENDERA</vt:lpstr>
      <vt:lpstr>Kajian Strategi Manajemen Aksi</vt:lpstr>
      <vt:lpstr>Kajian Peringatan Hari Kartini</vt:lpstr>
      <vt:lpstr>Isro’ Mi’raj</vt:lpstr>
      <vt:lpstr>Maulid Nabi</vt:lpstr>
      <vt:lpstr>Rutinan SOWAN-SOWAN</vt:lpstr>
      <vt:lpstr>DOKUMENTASI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KAJIAN KEPEREMPUANAN “Perempuan Dalam Fiqh dan Kesehatan”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Administrasi</vt:lpstr>
      <vt:lpstr>Surat Keluar</vt:lpstr>
      <vt:lpstr>PowerPoint Presentation</vt:lpstr>
      <vt:lpstr>PowerPoint Presentation</vt:lpstr>
      <vt:lpstr>Surat Masuk</vt:lpstr>
      <vt:lpstr>KEuangan</vt:lpstr>
      <vt:lpstr>Anggaran Kegiatan</vt:lpstr>
      <vt:lpstr>Kas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Laporan Pertanggung Jawaban</dc:title>
  <dc:creator>PMII Bumiayu</dc:creator>
  <cp:lastModifiedBy>ryan khan</cp:lastModifiedBy>
  <cp:revision>141</cp:revision>
  <dcterms:created xsi:type="dcterms:W3CDTF">2022-01-24T05:12:01Z</dcterms:created>
  <dcterms:modified xsi:type="dcterms:W3CDTF">2022-01-27T19:01:49Z</dcterms:modified>
</cp:coreProperties>
</file>